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804" r:id="rId1"/>
  </p:sldMasterIdLst>
  <p:notesMasterIdLst>
    <p:notesMasterId r:id="rId21"/>
  </p:notesMasterIdLst>
  <p:sldIdLst>
    <p:sldId id="256" r:id="rId2"/>
    <p:sldId id="269" r:id="rId3"/>
    <p:sldId id="289" r:id="rId4"/>
    <p:sldId id="290" r:id="rId5"/>
    <p:sldId id="277" r:id="rId6"/>
    <p:sldId id="288" r:id="rId7"/>
    <p:sldId id="278" r:id="rId8"/>
    <p:sldId id="285" r:id="rId9"/>
    <p:sldId id="286" r:id="rId10"/>
    <p:sldId id="279" r:id="rId11"/>
    <p:sldId id="281" r:id="rId12"/>
    <p:sldId id="291" r:id="rId13"/>
    <p:sldId id="282" r:id="rId14"/>
    <p:sldId id="283" r:id="rId15"/>
    <p:sldId id="284" r:id="rId16"/>
    <p:sldId id="260" r:id="rId17"/>
    <p:sldId id="262" r:id="rId18"/>
    <p:sldId id="263" r:id="rId19"/>
    <p:sldId id="292" r:id="rId20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101" d="100"/>
          <a:sy n="101" d="100"/>
        </p:scale>
        <p:origin x="-2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3668EE68-C1DF-4E3C-BD88-24E995983AAB}" type="datetimeFigureOut">
              <a:rPr lang="fa-IR" smtClean="0"/>
              <a:pPr/>
              <a:t>11/24/1437</a:t>
            </a:fld>
            <a:endParaRPr lang="fa-I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fa-I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81C07CD5-05DC-4D92-AC5B-22BECAA96AF5}" type="slidenum">
              <a:rPr lang="fa-IR" smtClean="0"/>
              <a:pPr/>
              <a:t>‹#›</a:t>
            </a:fld>
            <a:endParaRPr lang="fa-I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C07CD5-05DC-4D92-AC5B-22BECAA96AF5}" type="slidenum">
              <a:rPr lang="fa-IR" smtClean="0"/>
              <a:pPr/>
              <a:t>2</a:t>
            </a:fld>
            <a:endParaRPr lang="fa-I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4B755AF-ABED-4225-9FCC-292483DBA1C7}" type="datetime8">
              <a:rPr lang="fa-IR" smtClean="0"/>
              <a:pPr/>
              <a:t>ابت 27، 16</a:t>
            </a:fld>
            <a:endParaRPr lang="fa-I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r>
              <a:rPr lang="fa-IR" smtClean="0"/>
              <a:t>1</a:t>
            </a:r>
            <a:endParaRPr lang="fa-I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8813FC5-87E5-4DEB-B286-F933BF3DAA4B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7B376E-8680-48B8-8AE4-2A844C19A9E7}" type="datetime8">
              <a:rPr lang="fa-IR" smtClean="0"/>
              <a:pPr/>
              <a:t>ابت 27، 16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fa-IR" smtClean="0"/>
              <a:t>1</a:t>
            </a:r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813FC5-87E5-4DEB-B286-F933BF3DAA4B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A2F737-0817-4A14-8714-0AEF0F9103BD}" type="datetime8">
              <a:rPr lang="fa-IR" smtClean="0"/>
              <a:pPr/>
              <a:t>ابت 27، 16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fa-IR" smtClean="0"/>
              <a:t>1</a:t>
            </a:r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813FC5-87E5-4DEB-B286-F933BF3DAA4B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9005B7-6E26-4660-963D-C2D8C7CD9984}" type="datetime8">
              <a:rPr lang="fa-IR" smtClean="0"/>
              <a:pPr/>
              <a:t>ابت 27، 16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fa-IR" smtClean="0"/>
              <a:t>1</a:t>
            </a:r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813FC5-87E5-4DEB-B286-F933BF3DAA4B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B74701-F8AD-4A15-B463-7D741D486441}" type="datetime8">
              <a:rPr lang="fa-IR" smtClean="0"/>
              <a:pPr/>
              <a:t>ابت 27، 16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fa-IR" smtClean="0"/>
              <a:t>1</a:t>
            </a:r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813FC5-87E5-4DEB-B286-F933BF3DAA4B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EE1D7C-8AFB-4338-8B6B-DCEA1E29D690}" type="datetime8">
              <a:rPr lang="fa-IR" smtClean="0"/>
              <a:pPr/>
              <a:t>ابت 27، 16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fa-IR" smtClean="0"/>
              <a:t>1</a:t>
            </a:r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813FC5-87E5-4DEB-B286-F933BF3DAA4B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35C64E-378F-4ED2-902D-893EB3F7C706}" type="datetime8">
              <a:rPr lang="fa-IR" smtClean="0"/>
              <a:pPr/>
              <a:t>ابت 27، 16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fa-IR" smtClean="0"/>
              <a:t>1</a:t>
            </a:r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813FC5-87E5-4DEB-B286-F933BF3DAA4B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F9FE77-1E8A-4E7E-855A-2DF97AF94A96}" type="datetime8">
              <a:rPr lang="fa-IR" smtClean="0"/>
              <a:pPr/>
              <a:t>ابت 27، 16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fa-IR" smtClean="0"/>
              <a:t>1</a:t>
            </a:r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813FC5-87E5-4DEB-B286-F933BF3DAA4B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8211544-3BA1-4A85-A8F3-2B7E943C7EB6}" type="datetime8">
              <a:rPr lang="fa-IR" smtClean="0"/>
              <a:pPr/>
              <a:t>ابت 27، 16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fa-IR" smtClean="0"/>
              <a:t>1</a:t>
            </a:r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813FC5-87E5-4DEB-B286-F933BF3DAA4B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26553F9-DC5E-46AF-9BB5-EE6705442ECD}" type="datetime8">
              <a:rPr lang="fa-IR" smtClean="0"/>
              <a:pPr/>
              <a:t>ابت 27، 16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fa-IR" smtClean="0"/>
              <a:t>1</a:t>
            </a:r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813FC5-87E5-4DEB-B286-F933BF3DAA4B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65196FA-230F-4517-BDF6-12C5BA8C9D42}" type="datetime8">
              <a:rPr lang="fa-IR" smtClean="0"/>
              <a:pPr/>
              <a:t>ابت 27، 16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fa-IR" smtClean="0"/>
              <a:t>1</a:t>
            </a:r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8813FC5-87E5-4DEB-B286-F933BF3DAA4B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3F9F39EA-2C82-41AC-B527-C1F7C54D650A}" type="datetime8">
              <a:rPr lang="fa-IR" smtClean="0"/>
              <a:pPr/>
              <a:t>ابت 27، 16</a:t>
            </a:fld>
            <a:endParaRPr lang="fa-I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r>
              <a:rPr lang="fa-IR" smtClean="0"/>
              <a:t>1</a:t>
            </a:r>
            <a:endParaRPr lang="fa-I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8813FC5-87E5-4DEB-B286-F933BF3DAA4B}" type="slidenum">
              <a:rPr lang="fa-IR" smtClean="0"/>
              <a:pPr/>
              <a:t>‹#›</a:t>
            </a:fld>
            <a:endParaRPr lang="fa-I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hf hdr="0" ftr="0" dt="0"/>
  <p:txStyles>
    <p:titleStyle>
      <a:lvl1pPr algn="l" rtl="1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r" rtl="1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r" rtl="1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r" rtl="1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35696" y="1484784"/>
            <a:ext cx="6172200" cy="2376264"/>
          </a:xfrm>
        </p:spPr>
        <p:txBody>
          <a:bodyPr>
            <a:noAutofit/>
          </a:bodyPr>
          <a:lstStyle/>
          <a:p>
            <a:pPr algn="ctr"/>
            <a:r>
              <a:rPr lang="fa-IR" sz="4400" dirty="0" smtClean="0">
                <a:solidFill>
                  <a:srgbClr val="0070C0"/>
                </a:solidFill>
              </a:rPr>
              <a:t>نظام مراقبت عفونت های بیمارستانی حوزه درمان سازمان تأمین اجتماعی</a:t>
            </a:r>
            <a:endParaRPr lang="fa-IR" sz="4400" dirty="0">
              <a:solidFill>
                <a:srgbClr val="0070C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13FC5-87E5-4DEB-B286-F933BF3DAA4B}" type="slidenum">
              <a:rPr lang="fa-IR" sz="1600" smtClean="0"/>
              <a:pPr/>
              <a:t>1</a:t>
            </a:fld>
            <a:endParaRPr lang="fa-IR" sz="1600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85728"/>
            <a:ext cx="8229600" cy="6095600"/>
          </a:xfrm>
        </p:spPr>
        <p:txBody>
          <a:bodyPr>
            <a:normAutofit/>
          </a:bodyPr>
          <a:lstStyle/>
          <a:p>
            <a:pPr lvl="0"/>
            <a:r>
              <a:rPr lang="fa-IR" sz="4000" b="1" dirty="0" smtClean="0"/>
              <a:t>رعایت بهداشت دست طبق پروتکل مصوب وزارت بهداشت</a:t>
            </a:r>
            <a:endParaRPr lang="en-US" sz="4000" dirty="0" smtClean="0"/>
          </a:p>
          <a:p>
            <a:pPr lvl="0"/>
            <a:r>
              <a:rPr lang="en-US" sz="4000" b="1" dirty="0" smtClean="0"/>
              <a:t> </a:t>
            </a:r>
            <a:r>
              <a:rPr lang="fa-IR" sz="4000" b="1" dirty="0" smtClean="0"/>
              <a:t>رعایت نکات و اصول گندزدایی و سترون سازی</a:t>
            </a:r>
            <a:endParaRPr lang="en-US" sz="4000" dirty="0" smtClean="0"/>
          </a:p>
          <a:p>
            <a:pPr lvl="0"/>
            <a:r>
              <a:rPr lang="fa-IR" sz="4000" b="1" dirty="0" smtClean="0"/>
              <a:t>دفع بهداشتی زباله و مراقبت از کارکنان وایمن‌سازی آنها </a:t>
            </a:r>
            <a:endParaRPr lang="en-US" sz="4000" dirty="0" smtClean="0"/>
          </a:p>
          <a:p>
            <a:pPr lvl="0"/>
            <a:r>
              <a:rPr lang="fa-IR" sz="4000" b="1" dirty="0" smtClean="0"/>
              <a:t>محدودیت مصرف آنتی بیوتیک‌های وسیع الطیف</a:t>
            </a:r>
            <a:endParaRPr lang="en-US" sz="4000" dirty="0" smtClean="0"/>
          </a:p>
          <a:p>
            <a:pPr>
              <a:buNone/>
            </a:pPr>
            <a:endParaRPr lang="fa-I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316416" y="6407944"/>
            <a:ext cx="696616" cy="365125"/>
          </a:xfrm>
        </p:spPr>
        <p:txBody>
          <a:bodyPr/>
          <a:lstStyle/>
          <a:p>
            <a:fld id="{68813FC5-87E5-4DEB-B286-F933BF3DAA4B}" type="slidenum">
              <a:rPr lang="fa-IR" sz="1600" smtClean="0"/>
              <a:pPr/>
              <a:t>10</a:t>
            </a:fld>
            <a:endParaRPr lang="fa-IR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214290"/>
            <a:ext cx="8929718" cy="57246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a-IR" sz="2400" b="1" dirty="0" smtClean="0">
                <a:cs typeface="B Titr" pitchFamily="2" charset="-78"/>
              </a:rPr>
              <a:t>برنامه عملیاتی کلان سازمان در راستای کنترل عفونت بیمارستانی</a:t>
            </a:r>
          </a:p>
          <a:p>
            <a:pPr algn="ctr"/>
            <a:endParaRPr lang="fa-IR" sz="2400" b="1" i="1" dirty="0" smtClean="0"/>
          </a:p>
          <a:p>
            <a:r>
              <a:rPr lang="fa-IR" sz="2400" b="1" i="1" dirty="0" smtClean="0"/>
              <a:t>1- استاندارد سازی فضای فیزیکی و تجهیزاتی  واحدهای </a:t>
            </a:r>
            <a:r>
              <a:rPr lang="en-US" sz="2400" b="1" i="1" dirty="0" smtClean="0"/>
              <a:t>CSSD</a:t>
            </a:r>
            <a:r>
              <a:rPr lang="fa-IR" sz="2400" b="1" i="1" dirty="0" smtClean="0"/>
              <a:t> مراکز درمانی تابعه</a:t>
            </a:r>
            <a:endParaRPr lang="fa-IR" sz="2400" dirty="0" smtClean="0"/>
          </a:p>
          <a:p>
            <a:endParaRPr lang="fa-IR" sz="2400" dirty="0" smtClean="0"/>
          </a:p>
          <a:p>
            <a:pPr marL="342900" indent="-342900">
              <a:buFont typeface="Wingdings" pitchFamily="2" charset="2"/>
              <a:buChar char="v"/>
            </a:pPr>
            <a:r>
              <a:rPr lang="fa-IR" sz="2400" dirty="0" smtClean="0"/>
              <a:t>درسال </a:t>
            </a:r>
            <a:r>
              <a:rPr lang="fa-IR" sz="2400" b="1" dirty="0" smtClean="0"/>
              <a:t>1394</a:t>
            </a:r>
            <a:r>
              <a:rPr lang="fa-IR" sz="2400" dirty="0" smtClean="0"/>
              <a:t>فضای فیزیکی</a:t>
            </a:r>
            <a:r>
              <a:rPr lang="fa-IR" sz="2400" b="1" dirty="0" smtClean="0"/>
              <a:t> </a:t>
            </a:r>
            <a:r>
              <a:rPr lang="fa-IR" sz="2400" dirty="0" smtClean="0"/>
              <a:t>10واحد </a:t>
            </a:r>
            <a:r>
              <a:rPr lang="en-US" sz="2400" dirty="0" smtClean="0"/>
              <a:t>CSSD</a:t>
            </a:r>
            <a:r>
              <a:rPr lang="fa-IR" sz="2400" dirty="0" smtClean="0"/>
              <a:t> بیمارستانهای تابعه سازمان با تخصیص اعتباری بالغ بر 40 میلیارد ریال بر اساس استاندارد های موجود بازسازی گردید. </a:t>
            </a:r>
          </a:p>
          <a:p>
            <a:pPr marL="342900" indent="-342900"/>
            <a:endParaRPr lang="fa-IR" sz="2400" dirty="0" smtClean="0"/>
          </a:p>
          <a:p>
            <a:pPr marL="342900" indent="-342900">
              <a:buFont typeface="Wingdings" pitchFamily="2" charset="2"/>
              <a:buChar char="v"/>
            </a:pPr>
            <a:r>
              <a:rPr lang="fa-IR" sz="2400" dirty="0" smtClean="0"/>
              <a:t>در سال 1394 بهسازی و خرید تجهیزات واحدهای </a:t>
            </a:r>
            <a:r>
              <a:rPr lang="en-US" sz="2400" dirty="0" smtClean="0"/>
              <a:t>CSSD</a:t>
            </a:r>
            <a:r>
              <a:rPr lang="fa-IR" sz="2400" dirty="0" smtClean="0"/>
              <a:t> با تخصیص اعتباری بالغ بر 50 میلیارد ریال در مراکز تابعه منتخب صورت پذیرفت. شامل 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fa-IR" sz="2400" dirty="0" smtClean="0"/>
              <a:t>21 دستگاه اتوکلاو جنرال 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fa-IR" sz="2400" dirty="0" smtClean="0"/>
              <a:t>16 دستگاه سیستمهای شستشوی ابزار جراحی 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fa-IR" sz="2400" dirty="0" smtClean="0"/>
              <a:t> 6دستگاه اتوکلاو پلاسما</a:t>
            </a:r>
            <a:endParaRPr lang="fa-IR" dirty="0" smtClean="0"/>
          </a:p>
          <a:p>
            <a:endParaRPr lang="fa-IR" dirty="0" smtClean="0"/>
          </a:p>
          <a:p>
            <a:endParaRPr lang="fa-IR" dirty="0" smtClean="0"/>
          </a:p>
          <a:p>
            <a:endParaRPr lang="fa-I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460432" y="6407944"/>
            <a:ext cx="552600" cy="365125"/>
          </a:xfrm>
        </p:spPr>
        <p:txBody>
          <a:bodyPr/>
          <a:lstStyle/>
          <a:p>
            <a:fld id="{68813FC5-87E5-4DEB-B286-F933BF3DAA4B}" type="slidenum">
              <a:rPr lang="fa-IR" sz="1600" smtClean="0"/>
              <a:pPr/>
              <a:t>11</a:t>
            </a:fld>
            <a:endParaRPr lang="fa-IR" sz="16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42844" y="1285860"/>
            <a:ext cx="8715436" cy="5007183"/>
          </a:xfrm>
        </p:spPr>
        <p:txBody>
          <a:bodyPr>
            <a:normAutofit/>
          </a:bodyPr>
          <a:lstStyle/>
          <a:p>
            <a:pPr marL="342900" indent="-342900">
              <a:buFont typeface="Wingdings" pitchFamily="2" charset="2"/>
              <a:buChar char="v"/>
            </a:pPr>
            <a:r>
              <a:rPr lang="fa-IR" sz="2400" dirty="0" smtClean="0"/>
              <a:t>در سالهای اخیر تمامی دستگاههای اتوکلاو گراویتی از چرخه استفاده خارج گردیده اند.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fa-IR" sz="2400" dirty="0" smtClean="0"/>
              <a:t>(41 درصد از ناوگان استریلیزاسیون را در مراکز تابعه سازمان به خود اختصاص می دادند)</a:t>
            </a:r>
          </a:p>
          <a:p>
            <a:pPr marL="342900" indent="-342900">
              <a:buFont typeface="Wingdings" pitchFamily="2" charset="2"/>
              <a:buChar char="v"/>
            </a:pPr>
            <a:endParaRPr lang="fa-IR" sz="2400" dirty="0" smtClean="0"/>
          </a:p>
          <a:p>
            <a:pPr marL="342900" indent="-342900">
              <a:buFont typeface="Wingdings" pitchFamily="2" charset="2"/>
              <a:buChar char="v"/>
            </a:pPr>
            <a:r>
              <a:rPr lang="fa-IR" sz="2400" dirty="0" smtClean="0"/>
              <a:t>بازسازی فضای فیزیکی 10واحد </a:t>
            </a:r>
            <a:r>
              <a:rPr lang="en-US" sz="2400" dirty="0" smtClean="0"/>
              <a:t>CSSD</a:t>
            </a:r>
            <a:r>
              <a:rPr lang="fa-IR" sz="2400" dirty="0" smtClean="0"/>
              <a:t> دربرنامه سال1395قرار دارد.</a:t>
            </a:r>
          </a:p>
          <a:p>
            <a:pPr marL="342900" indent="-342900">
              <a:buFont typeface="Wingdings" pitchFamily="2" charset="2"/>
              <a:buChar char="v"/>
            </a:pPr>
            <a:endParaRPr lang="fa-IR" sz="2400" dirty="0" smtClean="0"/>
          </a:p>
          <a:p>
            <a:pPr marL="342900" indent="-342900">
              <a:buFont typeface="Wingdings" pitchFamily="2" charset="2"/>
              <a:buChar char="v"/>
            </a:pPr>
            <a:r>
              <a:rPr lang="fa-IR" sz="2400" smtClean="0"/>
              <a:t>تخصیص اعتبار لازم جهت خرید </a:t>
            </a:r>
            <a:r>
              <a:rPr lang="fa-IR" sz="2400" dirty="0" smtClean="0"/>
              <a:t>اتوکلاوهای مورد نیاز واحدهای </a:t>
            </a:r>
            <a:r>
              <a:rPr lang="en-US" sz="2400" dirty="0" smtClean="0"/>
              <a:t>CSSD</a:t>
            </a:r>
            <a:r>
              <a:rPr lang="fa-IR" sz="2400" dirty="0" smtClean="0"/>
              <a:t> به تعداد 97 دستگاه در سال 95 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388424" y="6407944"/>
            <a:ext cx="624608" cy="365125"/>
          </a:xfrm>
        </p:spPr>
        <p:txBody>
          <a:bodyPr/>
          <a:lstStyle/>
          <a:p>
            <a:fld id="{68813FC5-87E5-4DEB-B286-F933BF3DAA4B}" type="slidenum">
              <a:rPr lang="fa-IR" sz="1600" smtClean="0"/>
              <a:pPr/>
              <a:t>12</a:t>
            </a:fld>
            <a:endParaRPr lang="fa-IR" sz="16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7215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a-IR" b="1" i="1" dirty="0" smtClean="0"/>
              <a:t>2-استاندارد سازی سیستمهای هوارسان و هواسازهای بیمارستانی</a:t>
            </a:r>
          </a:p>
          <a:p>
            <a:pPr>
              <a:buFont typeface="Wingdings" pitchFamily="2" charset="2"/>
              <a:buChar char="v"/>
            </a:pPr>
            <a:r>
              <a:rPr lang="fa-IR" dirty="0" smtClean="0"/>
              <a:t>استانداردسازی هواسازهای بیمارستانی جهت  22 مرکز درمانی در سال 94</a:t>
            </a:r>
          </a:p>
          <a:p>
            <a:pPr>
              <a:buFont typeface="Wingdings" pitchFamily="2" charset="2"/>
              <a:buChar char="v"/>
            </a:pPr>
            <a:r>
              <a:rPr lang="fa-IR" dirty="0" smtClean="0"/>
              <a:t>بهسازی و نوسازی سیستمهای هوارسان و هواسازهای بیمارستانی جهت 48 مرکز درمانی در سال 95در دست اقدام میباشد.</a:t>
            </a:r>
            <a:r>
              <a:rPr lang="fa-IR" b="1" dirty="0" smtClean="0"/>
              <a:t> </a:t>
            </a:r>
          </a:p>
          <a:p>
            <a:pPr>
              <a:buNone/>
            </a:pPr>
            <a:endParaRPr lang="fa-IR" b="1" i="1" dirty="0" smtClean="0"/>
          </a:p>
          <a:p>
            <a:pPr>
              <a:buNone/>
            </a:pPr>
            <a:r>
              <a:rPr lang="fa-IR" b="1" i="1" dirty="0" smtClean="0"/>
              <a:t>3</a:t>
            </a:r>
            <a:r>
              <a:rPr lang="fa-IR" dirty="0" smtClean="0"/>
              <a:t>- </a:t>
            </a:r>
            <a:r>
              <a:rPr lang="fa-IR" b="1" i="1" dirty="0" smtClean="0"/>
              <a:t>برنامه بهسازی و نو سازی تجهیزات اسکوپی</a:t>
            </a:r>
          </a:p>
          <a:p>
            <a:r>
              <a:rPr lang="fa-IR" dirty="0" smtClean="0"/>
              <a:t>با توجه به اهمیت و ضرورت کنترل عفونت بیمارستانی در واحد های اسکوپی با تخصیص اعتباری بالغ بر 70 میلیارد ریال بهسازی این تجهیزات در دستور کار معاونت درمان در سال 95 قرار دارد.</a:t>
            </a:r>
          </a:p>
          <a:p>
            <a:pPr>
              <a:buNone/>
            </a:pPr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460432" y="6407944"/>
            <a:ext cx="552600" cy="365125"/>
          </a:xfrm>
        </p:spPr>
        <p:txBody>
          <a:bodyPr/>
          <a:lstStyle/>
          <a:p>
            <a:fld id="{68813FC5-87E5-4DEB-B286-F933BF3DAA4B}" type="slidenum">
              <a:rPr lang="fa-IR" sz="1600" smtClean="0"/>
              <a:pPr/>
              <a:t>13</a:t>
            </a:fld>
            <a:endParaRPr lang="fa-IR" sz="16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650125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fa-IR" sz="3200" b="1" i="1" dirty="0" smtClean="0"/>
              <a:t>اقدامات انجام یافته سازمان در خصوص کنترل عفونت بیمارستانی در مراکز تابعه از سال 1391 تاکنون    </a:t>
            </a:r>
          </a:p>
          <a:p>
            <a:pPr algn="ctr">
              <a:buNone/>
            </a:pPr>
            <a:endParaRPr lang="fa-IR" dirty="0" smtClean="0"/>
          </a:p>
          <a:p>
            <a:r>
              <a:rPr lang="fa-IR" sz="3200" dirty="0" smtClean="0"/>
              <a:t>دستیابی به آمارواقعی عفونتهای بیمارستانی مراکز درمانی سازمان بر اساس دستورالعمل ارسالی </a:t>
            </a:r>
          </a:p>
          <a:p>
            <a:r>
              <a:rPr lang="fa-IR" sz="3200" dirty="0" smtClean="0"/>
              <a:t>بررسی سالیانه اطلاعات ارسالی و رتبه بندی مراکز تابعه</a:t>
            </a:r>
          </a:p>
          <a:p>
            <a:r>
              <a:rPr lang="fa-IR" sz="3200" dirty="0" smtClean="0"/>
              <a:t>ارائه بازخورد به مراکز درمانی تابعه و ارائه راهکارها</a:t>
            </a:r>
          </a:p>
          <a:p>
            <a:r>
              <a:rPr lang="fa-IR" sz="3200" dirty="0" smtClean="0"/>
              <a:t>اقدامات اصلاحی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388424" y="6407944"/>
            <a:ext cx="624608" cy="365125"/>
          </a:xfrm>
        </p:spPr>
        <p:txBody>
          <a:bodyPr/>
          <a:lstStyle/>
          <a:p>
            <a:fld id="{68813FC5-87E5-4DEB-B286-F933BF3DAA4B}" type="slidenum">
              <a:rPr lang="fa-IR" sz="1600" smtClean="0"/>
              <a:pPr/>
              <a:t>14</a:t>
            </a:fld>
            <a:endParaRPr lang="fa-IR" sz="16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578687"/>
          </a:xfrm>
        </p:spPr>
        <p:txBody>
          <a:bodyPr/>
          <a:lstStyle/>
          <a:p>
            <a:endParaRPr lang="fa-IR" dirty="0" smtClean="0"/>
          </a:p>
          <a:p>
            <a:endParaRPr lang="fa-IR" dirty="0" smtClean="0"/>
          </a:p>
          <a:p>
            <a:pPr algn="ctr">
              <a:buNone/>
            </a:pPr>
            <a:r>
              <a:rPr lang="fa-IR" sz="4400" dirty="0" smtClean="0">
                <a:cs typeface="B Titr" pitchFamily="2" charset="-78"/>
              </a:rPr>
              <a:t>جداول مقایسه ای آمار عفونتهای بیمارستانی از سال 1391 تا 1394 در راستای اجرایی نمودن نظام مراقبتهای بیمارستانی </a:t>
            </a:r>
          </a:p>
          <a:p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388424" y="6407944"/>
            <a:ext cx="624608" cy="365125"/>
          </a:xfrm>
        </p:spPr>
        <p:txBody>
          <a:bodyPr/>
          <a:lstStyle/>
          <a:p>
            <a:fld id="{68813FC5-87E5-4DEB-B286-F933BF3DAA4B}" type="slidenum">
              <a:rPr lang="fa-IR" sz="1600" smtClean="0"/>
              <a:pPr/>
              <a:t>15</a:t>
            </a:fld>
            <a:endParaRPr lang="fa-IR" sz="16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403648" y="1988840"/>
          <a:ext cx="7200801" cy="3622224"/>
        </p:xfrm>
        <a:graphic>
          <a:graphicData uri="http://schemas.openxmlformats.org/drawingml/2006/table">
            <a:tbl>
              <a:tblPr/>
              <a:tblGrid>
                <a:gridCol w="811182"/>
                <a:gridCol w="811182"/>
                <a:gridCol w="850119"/>
                <a:gridCol w="958443"/>
                <a:gridCol w="3769875"/>
              </a:tblGrid>
              <a:tr h="307912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fa-IR" sz="2000" kern="12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B Nazanin"/>
                        </a:rPr>
                        <a:t>سال 94</a:t>
                      </a:r>
                      <a:endParaRPr kumimoji="0" lang="en-US" sz="2000" kern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B Nazanin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2000" dirty="0">
                          <a:latin typeface="Calibri"/>
                          <a:ea typeface="Calibri"/>
                          <a:cs typeface="B Nazanin"/>
                        </a:rPr>
                        <a:t>سال 93</a:t>
                      </a:r>
                      <a:endParaRPr lang="en-US" sz="16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2000">
                          <a:latin typeface="Calibri"/>
                          <a:ea typeface="Calibri"/>
                          <a:cs typeface="B Nazanin"/>
                        </a:rPr>
                        <a:t>سال 92 </a:t>
                      </a:r>
                      <a:endParaRPr lang="en-US" sz="16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2000">
                          <a:latin typeface="Calibri"/>
                          <a:ea typeface="Calibri"/>
                          <a:cs typeface="B Nazanin"/>
                        </a:rPr>
                        <a:t>سال 91 </a:t>
                      </a:r>
                      <a:endParaRPr lang="en-US" sz="16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endParaRPr lang="en-US" sz="1600" dirty="0">
                        <a:latin typeface="Calibri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40736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600" dirty="0" smtClean="0">
                          <a:latin typeface="Calibri"/>
                          <a:ea typeface="Calibri"/>
                          <a:cs typeface="Arial"/>
                        </a:rPr>
                        <a:t>70 </a:t>
                      </a:r>
                      <a:endParaRPr lang="en-US" sz="16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2000" dirty="0">
                          <a:latin typeface="Calibri"/>
                          <a:ea typeface="Calibri"/>
                          <a:cs typeface="B Nazanin"/>
                        </a:rPr>
                        <a:t>70</a:t>
                      </a:r>
                      <a:endParaRPr lang="en-US" sz="16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2000">
                          <a:latin typeface="Calibri"/>
                          <a:ea typeface="Calibri"/>
                          <a:cs typeface="B Nazanin"/>
                        </a:rPr>
                        <a:t>70 </a:t>
                      </a:r>
                      <a:endParaRPr lang="en-US" sz="16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2000" dirty="0">
                          <a:latin typeface="Calibri"/>
                          <a:ea typeface="Calibri"/>
                          <a:cs typeface="B Nazanin"/>
                        </a:rPr>
                        <a:t>68</a:t>
                      </a:r>
                      <a:endParaRPr lang="en-US" sz="16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2000" dirty="0">
                          <a:latin typeface="Calibri"/>
                          <a:ea typeface="Calibri"/>
                          <a:cs typeface="B Nazanin"/>
                        </a:rPr>
                        <a:t>تعداد مراکز بستری (بیمارستان) </a:t>
                      </a:r>
                      <a:endParaRPr lang="en-US" sz="16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40736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600" dirty="0" smtClean="0">
                          <a:latin typeface="Calibri"/>
                          <a:ea typeface="Calibri"/>
                          <a:cs typeface="Arial"/>
                        </a:rPr>
                        <a:t>8961</a:t>
                      </a:r>
                      <a:endParaRPr lang="en-US" sz="16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2000" dirty="0">
                          <a:latin typeface="Calibri"/>
                          <a:ea typeface="Calibri"/>
                          <a:cs typeface="B Nazanin"/>
                        </a:rPr>
                        <a:t>8886</a:t>
                      </a:r>
                      <a:endParaRPr lang="en-US" sz="16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2000">
                          <a:latin typeface="Calibri"/>
                          <a:ea typeface="Calibri"/>
                          <a:cs typeface="B Nazanin"/>
                        </a:rPr>
                        <a:t>8503 </a:t>
                      </a:r>
                      <a:endParaRPr lang="en-US" sz="16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2000" dirty="0">
                          <a:latin typeface="Calibri"/>
                          <a:ea typeface="Calibri"/>
                          <a:cs typeface="B Nazanin"/>
                        </a:rPr>
                        <a:t>8343 </a:t>
                      </a:r>
                      <a:endParaRPr lang="en-US" sz="16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2000" dirty="0">
                          <a:latin typeface="Calibri"/>
                          <a:ea typeface="Calibri"/>
                          <a:cs typeface="B Nazanin"/>
                        </a:rPr>
                        <a:t>تعداد تخت فعال (بدون احتساب تخت اورژانس، زایمان طبیعی، نوزادان سالم </a:t>
                      </a:r>
                      <a:endParaRPr lang="en-US" sz="16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40736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600" dirty="0" smtClean="0">
                          <a:latin typeface="Calibri"/>
                          <a:ea typeface="Calibri"/>
                          <a:cs typeface="Arial"/>
                        </a:rPr>
                        <a:t>969758</a:t>
                      </a:r>
                      <a:endParaRPr lang="en-US" sz="16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2000" dirty="0">
                          <a:latin typeface="Calibri"/>
                          <a:ea typeface="Calibri"/>
                          <a:cs typeface="B Nazanin"/>
                        </a:rPr>
                        <a:t>921403</a:t>
                      </a:r>
                      <a:endParaRPr lang="en-US" sz="16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2000">
                          <a:latin typeface="Calibri"/>
                          <a:ea typeface="Calibri"/>
                          <a:cs typeface="B Nazanin"/>
                        </a:rPr>
                        <a:t>878518 </a:t>
                      </a:r>
                      <a:endParaRPr lang="en-US" sz="16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2000" dirty="0">
                          <a:latin typeface="Calibri"/>
                          <a:ea typeface="Calibri"/>
                          <a:cs typeface="B Nazanin"/>
                        </a:rPr>
                        <a:t>804547 </a:t>
                      </a:r>
                      <a:endParaRPr lang="en-US" sz="16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2000" dirty="0">
                          <a:latin typeface="Calibri"/>
                          <a:ea typeface="Calibri"/>
                          <a:cs typeface="B Nazanin"/>
                        </a:rPr>
                        <a:t>تعداد بستری شدگان بدون احتساب </a:t>
                      </a:r>
                      <a:endParaRPr lang="fa-IR" sz="2000" dirty="0" smtClean="0">
                        <a:latin typeface="Calibri"/>
                        <a:ea typeface="Calibri"/>
                        <a:cs typeface="B Nazanin"/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2000" dirty="0" smtClean="0">
                          <a:latin typeface="Calibri"/>
                          <a:ea typeface="Calibri"/>
                          <a:cs typeface="B Nazanin"/>
                        </a:rPr>
                        <a:t>دی </a:t>
                      </a:r>
                      <a:r>
                        <a:rPr lang="fa-IR" sz="2000" dirty="0">
                          <a:latin typeface="Calibri"/>
                          <a:ea typeface="Calibri"/>
                          <a:cs typeface="B Nazanin"/>
                        </a:rPr>
                        <a:t>کلینیک </a:t>
                      </a:r>
                      <a:endParaRPr lang="en-US" sz="16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40736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600" dirty="0" smtClean="0">
                          <a:latin typeface="Calibri"/>
                          <a:ea typeface="Calibri"/>
                          <a:cs typeface="Arial"/>
                        </a:rPr>
                        <a:t>78/8</a:t>
                      </a:r>
                      <a:endParaRPr lang="en-US" sz="16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2000" dirty="0" smtClean="0">
                          <a:latin typeface="Calibri"/>
                          <a:ea typeface="Calibri"/>
                          <a:cs typeface="B Nazanin"/>
                        </a:rPr>
                        <a:t>76/1</a:t>
                      </a:r>
                      <a:endParaRPr lang="en-US" sz="16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2000" dirty="0" smtClean="0">
                          <a:latin typeface="Calibri"/>
                          <a:ea typeface="Calibri"/>
                          <a:cs typeface="B Nazanin"/>
                        </a:rPr>
                        <a:t>75/5</a:t>
                      </a:r>
                      <a:endParaRPr lang="en-US" sz="16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2000" dirty="0" smtClean="0">
                          <a:latin typeface="Calibri"/>
                          <a:ea typeface="Calibri"/>
                          <a:cs typeface="B Nazanin"/>
                        </a:rPr>
                        <a:t>73/5</a:t>
                      </a:r>
                      <a:endParaRPr lang="en-US" sz="16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2000" dirty="0">
                          <a:latin typeface="Calibri"/>
                          <a:ea typeface="Calibri"/>
                          <a:cs typeface="B Nazanin"/>
                        </a:rPr>
                        <a:t>درصد اشغال تخت </a:t>
                      </a:r>
                      <a:endParaRPr lang="en-US" sz="16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40736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600" dirty="0" smtClean="0">
                          <a:latin typeface="Calibri"/>
                          <a:ea typeface="Calibri"/>
                          <a:cs typeface="Arial"/>
                        </a:rPr>
                        <a:t>536684</a:t>
                      </a:r>
                      <a:endParaRPr lang="en-US" sz="16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2000" dirty="0">
                          <a:latin typeface="Calibri"/>
                          <a:ea typeface="Calibri"/>
                          <a:cs typeface="B Nazanin"/>
                        </a:rPr>
                        <a:t>518438</a:t>
                      </a:r>
                      <a:endParaRPr lang="en-US" sz="16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2000">
                          <a:latin typeface="Calibri"/>
                          <a:ea typeface="Calibri"/>
                          <a:cs typeface="B Nazanin"/>
                        </a:rPr>
                        <a:t>504298 </a:t>
                      </a:r>
                      <a:endParaRPr lang="en-US" sz="16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2000" dirty="0">
                          <a:latin typeface="Calibri"/>
                          <a:ea typeface="Calibri"/>
                          <a:cs typeface="B Nazanin"/>
                        </a:rPr>
                        <a:t>498973 </a:t>
                      </a:r>
                      <a:endParaRPr lang="en-US" sz="16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2000" dirty="0">
                          <a:latin typeface="Calibri"/>
                          <a:ea typeface="Calibri"/>
                          <a:cs typeface="B Nazanin"/>
                        </a:rPr>
                        <a:t>تعداد اعمال جراحی </a:t>
                      </a:r>
                      <a:endParaRPr lang="en-US" sz="16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40736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600" dirty="0" smtClean="0">
                          <a:latin typeface="Calibri"/>
                          <a:ea typeface="Calibri"/>
                          <a:cs typeface="Arial"/>
                        </a:rPr>
                        <a:t>2/70</a:t>
                      </a:r>
                      <a:endParaRPr lang="en-US" sz="16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2000" dirty="0" smtClean="0">
                          <a:latin typeface="Calibri"/>
                          <a:ea typeface="Calibri"/>
                          <a:cs typeface="B Nazanin"/>
                        </a:rPr>
                        <a:t>2/68</a:t>
                      </a:r>
                      <a:endParaRPr lang="en-US" sz="16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2000" dirty="0" smtClean="0">
                          <a:latin typeface="Calibri"/>
                          <a:ea typeface="Calibri"/>
                          <a:cs typeface="B Nazanin"/>
                        </a:rPr>
                        <a:t>2/79</a:t>
                      </a:r>
                      <a:endParaRPr lang="en-US" sz="16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2000" dirty="0" smtClean="0">
                          <a:latin typeface="Calibri"/>
                          <a:ea typeface="Calibri"/>
                          <a:cs typeface="B Nazanin"/>
                        </a:rPr>
                        <a:t>2/08</a:t>
                      </a:r>
                      <a:endParaRPr lang="en-US" sz="16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2000" dirty="0">
                          <a:latin typeface="Calibri"/>
                          <a:ea typeface="Calibri"/>
                          <a:cs typeface="B Nazanin"/>
                        </a:rPr>
                        <a:t>متوسط اقامت </a:t>
                      </a:r>
                      <a:endParaRPr lang="en-US" sz="16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1357290" y="654658"/>
            <a:ext cx="717515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Calibri" pitchFamily="34" charset="0"/>
                <a:cs typeface="B Titr" pitchFamily="2" charset="-78"/>
              </a:rPr>
              <a:t>آمار مراکز درمانی بستری سازمان تامین اجتماعی در سالهای    91، 92 ، 93 و 94</a:t>
            </a:r>
            <a:endParaRPr kumimoji="0" lang="fa-IR" sz="24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B Titr" pitchFamily="2" charset="-78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16416" y="6407944"/>
            <a:ext cx="696616" cy="365125"/>
          </a:xfrm>
        </p:spPr>
        <p:txBody>
          <a:bodyPr/>
          <a:lstStyle/>
          <a:p>
            <a:fld id="{68813FC5-87E5-4DEB-B286-F933BF3DAA4B}" type="slidenum">
              <a:rPr lang="fa-IR" sz="1600" smtClean="0"/>
              <a:pPr/>
              <a:t>16</a:t>
            </a:fld>
            <a:endParaRPr lang="fa-IR" sz="16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763688" y="1916832"/>
          <a:ext cx="6408711" cy="2743200"/>
        </p:xfrm>
        <a:graphic>
          <a:graphicData uri="http://schemas.openxmlformats.org/drawingml/2006/table">
            <a:tbl>
              <a:tblPr/>
              <a:tblGrid>
                <a:gridCol w="930426"/>
                <a:gridCol w="930426"/>
                <a:gridCol w="1163484"/>
                <a:gridCol w="1152128"/>
                <a:gridCol w="2232247"/>
              </a:tblGrid>
              <a:tr h="267970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kumimoji="0" lang="fa-IR" sz="2400" kern="12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B Nazanin"/>
                        </a:rPr>
                        <a:t>سال 94</a:t>
                      </a:r>
                      <a:endParaRPr kumimoji="0" lang="en-US" sz="2400" kern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B Nazanin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kumimoji="0" lang="fa-IR" sz="2400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B Nazanin"/>
                        </a:rPr>
                        <a:t>سال 93</a:t>
                      </a:r>
                      <a:endParaRPr kumimoji="0" lang="en-US" sz="2400" kern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B Nazanin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2400">
                          <a:latin typeface="Calibri"/>
                          <a:ea typeface="Calibri"/>
                          <a:cs typeface="B Nazanin"/>
                        </a:rPr>
                        <a:t>سال 92</a:t>
                      </a:r>
                      <a:endParaRPr lang="en-US" sz="1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2400" dirty="0">
                          <a:latin typeface="Calibri"/>
                          <a:ea typeface="Calibri"/>
                          <a:cs typeface="B Nazanin"/>
                        </a:rPr>
                        <a:t>سال 91</a:t>
                      </a:r>
                      <a:endParaRPr lang="en-US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2400" dirty="0">
                          <a:latin typeface="Calibri"/>
                          <a:ea typeface="Calibri"/>
                          <a:cs typeface="B Nazanin"/>
                        </a:rPr>
                        <a:t>نوع عفونت</a:t>
                      </a:r>
                      <a:endParaRPr lang="en-US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7970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800" dirty="0" smtClean="0">
                          <a:latin typeface="Calibri"/>
                          <a:ea typeface="Calibri"/>
                          <a:cs typeface="Arial"/>
                        </a:rPr>
                        <a:t>1911</a:t>
                      </a:r>
                      <a:endParaRPr lang="en-US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2400" dirty="0">
                          <a:latin typeface="Calibri"/>
                          <a:ea typeface="Calibri"/>
                          <a:cs typeface="B Nazanin"/>
                        </a:rPr>
                        <a:t>1453</a:t>
                      </a:r>
                      <a:endParaRPr lang="en-US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2400">
                          <a:latin typeface="Calibri"/>
                          <a:ea typeface="Calibri"/>
                          <a:cs typeface="B Nazanin"/>
                        </a:rPr>
                        <a:t>1116</a:t>
                      </a:r>
                      <a:endParaRPr lang="en-US" sz="1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2400">
                          <a:latin typeface="Calibri"/>
                          <a:ea typeface="Calibri"/>
                          <a:cs typeface="B Nazanin"/>
                        </a:rPr>
                        <a:t>1051</a:t>
                      </a:r>
                      <a:endParaRPr lang="en-US" sz="1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2400" dirty="0">
                          <a:latin typeface="Calibri"/>
                          <a:ea typeface="Calibri"/>
                          <a:cs typeface="B Nazanin"/>
                        </a:rPr>
                        <a:t>ادراری</a:t>
                      </a:r>
                      <a:endParaRPr lang="en-US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800" dirty="0" smtClean="0">
                          <a:latin typeface="Calibri"/>
                          <a:ea typeface="Calibri"/>
                          <a:cs typeface="Arial"/>
                        </a:rPr>
                        <a:t>2598</a:t>
                      </a:r>
                      <a:endParaRPr lang="en-US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2400" dirty="0">
                          <a:latin typeface="Calibri"/>
                          <a:ea typeface="Calibri"/>
                          <a:cs typeface="B Nazanin"/>
                        </a:rPr>
                        <a:t>2298</a:t>
                      </a:r>
                      <a:endParaRPr lang="en-US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2400">
                          <a:latin typeface="Calibri"/>
                          <a:ea typeface="Calibri"/>
                          <a:cs typeface="B Nazanin"/>
                        </a:rPr>
                        <a:t>1863</a:t>
                      </a:r>
                      <a:endParaRPr lang="en-US" sz="1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2400">
                          <a:latin typeface="Calibri"/>
                          <a:ea typeface="Calibri"/>
                          <a:cs typeface="B Nazanin"/>
                        </a:rPr>
                        <a:t>1683</a:t>
                      </a:r>
                      <a:endParaRPr lang="en-US" sz="1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2400" dirty="0">
                          <a:latin typeface="Calibri"/>
                          <a:ea typeface="Calibri"/>
                          <a:cs typeface="B Nazanin"/>
                        </a:rPr>
                        <a:t>جراحی</a:t>
                      </a:r>
                      <a:endParaRPr lang="en-US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800" dirty="0" smtClean="0">
                          <a:latin typeface="Calibri"/>
                          <a:ea typeface="Calibri"/>
                          <a:cs typeface="Arial"/>
                        </a:rPr>
                        <a:t>1616</a:t>
                      </a:r>
                      <a:endParaRPr lang="en-US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2400" dirty="0">
                          <a:latin typeface="Calibri"/>
                          <a:ea typeface="Calibri"/>
                          <a:cs typeface="B Nazanin"/>
                        </a:rPr>
                        <a:t>1327</a:t>
                      </a:r>
                      <a:endParaRPr lang="en-US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2400">
                          <a:latin typeface="Calibri"/>
                          <a:ea typeface="Calibri"/>
                          <a:cs typeface="B Nazanin"/>
                        </a:rPr>
                        <a:t>1227</a:t>
                      </a:r>
                      <a:endParaRPr lang="en-US" sz="1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2400">
                          <a:latin typeface="Calibri"/>
                          <a:ea typeface="Calibri"/>
                          <a:cs typeface="B Nazanin"/>
                        </a:rPr>
                        <a:t>1172</a:t>
                      </a:r>
                      <a:endParaRPr lang="en-US" sz="1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2400" dirty="0">
                          <a:latin typeface="Calibri"/>
                          <a:ea typeface="Calibri"/>
                          <a:cs typeface="B Nazanin"/>
                        </a:rPr>
                        <a:t>تنفسی</a:t>
                      </a:r>
                      <a:endParaRPr lang="en-US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800" dirty="0" smtClean="0">
                          <a:latin typeface="Calibri"/>
                          <a:ea typeface="Calibri"/>
                          <a:cs typeface="Arial"/>
                        </a:rPr>
                        <a:t>773</a:t>
                      </a:r>
                      <a:endParaRPr lang="en-US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2400" dirty="0">
                          <a:latin typeface="Calibri"/>
                          <a:ea typeface="Calibri"/>
                          <a:cs typeface="B Nazanin"/>
                        </a:rPr>
                        <a:t>687</a:t>
                      </a:r>
                      <a:endParaRPr lang="en-US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2400">
                          <a:latin typeface="Calibri"/>
                          <a:ea typeface="Calibri"/>
                          <a:cs typeface="B Nazanin"/>
                        </a:rPr>
                        <a:t>658</a:t>
                      </a:r>
                      <a:endParaRPr lang="en-US" sz="1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2400">
                          <a:latin typeface="Calibri"/>
                          <a:ea typeface="Calibri"/>
                          <a:cs typeface="B Nazanin"/>
                        </a:rPr>
                        <a:t>369</a:t>
                      </a:r>
                      <a:endParaRPr lang="en-US" sz="1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2400" dirty="0">
                          <a:latin typeface="Calibri"/>
                          <a:ea typeface="Calibri"/>
                          <a:cs typeface="B Nazanin"/>
                        </a:rPr>
                        <a:t>خونی</a:t>
                      </a:r>
                      <a:endParaRPr lang="en-US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800" dirty="0" smtClean="0">
                          <a:latin typeface="Calibri"/>
                          <a:ea typeface="Calibri"/>
                          <a:cs typeface="Arial"/>
                        </a:rPr>
                        <a:t>1628</a:t>
                      </a:r>
                      <a:endParaRPr lang="en-US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2400" dirty="0">
                          <a:latin typeface="Calibri"/>
                          <a:ea typeface="Calibri"/>
                          <a:cs typeface="B Nazanin"/>
                        </a:rPr>
                        <a:t>1088</a:t>
                      </a:r>
                      <a:endParaRPr lang="en-US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2400">
                          <a:latin typeface="Calibri"/>
                          <a:ea typeface="Calibri"/>
                          <a:cs typeface="B Nazanin"/>
                        </a:rPr>
                        <a:t>893</a:t>
                      </a:r>
                      <a:endParaRPr lang="en-US" sz="1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2400">
                          <a:latin typeface="Calibri"/>
                          <a:ea typeface="Calibri"/>
                          <a:cs typeface="B Nazanin"/>
                        </a:rPr>
                        <a:t>359</a:t>
                      </a:r>
                      <a:endParaRPr lang="en-US" sz="1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2400" dirty="0">
                          <a:latin typeface="Calibri"/>
                          <a:ea typeface="Calibri"/>
                          <a:cs typeface="B Nazanin"/>
                        </a:rPr>
                        <a:t>غیره</a:t>
                      </a:r>
                      <a:endParaRPr lang="en-US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1043608" y="589910"/>
            <a:ext cx="7488832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Calibri" pitchFamily="34" charset="0"/>
                <a:cs typeface="B Titr" pitchFamily="2" charset="-78"/>
              </a:rPr>
              <a:t>تعداد کل عفونت های گزارش شده به تفکیک نوع عفونت  در سالهای 91 ، 92 ، 93 و 94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B Titr" pitchFamily="2" charset="-78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B Titr" pitchFamily="2" charset="-78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244408" y="6407944"/>
            <a:ext cx="768624" cy="365125"/>
          </a:xfrm>
        </p:spPr>
        <p:txBody>
          <a:bodyPr/>
          <a:lstStyle/>
          <a:p>
            <a:fld id="{68813FC5-87E5-4DEB-B286-F933BF3DAA4B}" type="slidenum">
              <a:rPr lang="fa-IR" sz="1600" smtClean="0"/>
              <a:pPr/>
              <a:t>17</a:t>
            </a:fld>
            <a:endParaRPr lang="fa-IR" sz="16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285721" y="2285992"/>
          <a:ext cx="8704416" cy="2773829"/>
        </p:xfrm>
        <a:graphic>
          <a:graphicData uri="http://schemas.openxmlformats.org/drawingml/2006/table">
            <a:tbl>
              <a:tblPr/>
              <a:tblGrid>
                <a:gridCol w="1243130"/>
                <a:gridCol w="1243130"/>
                <a:gridCol w="1085639"/>
                <a:gridCol w="1000132"/>
                <a:gridCol w="928694"/>
                <a:gridCol w="1000132"/>
                <a:gridCol w="1285884"/>
                <a:gridCol w="917675"/>
              </a:tblGrid>
              <a:tr h="466277">
                <a:tc gridSpan="2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600" dirty="0" smtClean="0">
                          <a:latin typeface="Calibri"/>
                          <a:ea typeface="Calibri"/>
                          <a:cs typeface="Arial"/>
                        </a:rPr>
                        <a:t>سال 94</a:t>
                      </a:r>
                      <a:endParaRPr lang="en-US" sz="16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88464" marR="88464" marT="44232" marB="44232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88464" marR="88464" marT="44232" marB="44232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2000" dirty="0">
                          <a:latin typeface="Calibri"/>
                          <a:ea typeface="Calibri"/>
                          <a:cs typeface="B Nazanin"/>
                        </a:rPr>
                        <a:t>سال 93</a:t>
                      </a:r>
                      <a:endParaRPr lang="en-US" sz="16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88464" marR="88464" marT="44232" marB="44232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2000" dirty="0">
                          <a:latin typeface="Calibri"/>
                          <a:ea typeface="Calibri"/>
                          <a:cs typeface="B Nazanin"/>
                        </a:rPr>
                        <a:t>سال 92</a:t>
                      </a:r>
                      <a:endParaRPr lang="en-US" sz="16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2000" dirty="0">
                          <a:latin typeface="Calibri"/>
                          <a:ea typeface="Calibri"/>
                          <a:cs typeface="B Nazanin"/>
                        </a:rPr>
                        <a:t>سال 91</a:t>
                      </a:r>
                      <a:endParaRPr lang="en-US" sz="16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88464" marR="88464" marT="44232" marB="44232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</a:tr>
              <a:tr h="501294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800" dirty="0">
                          <a:latin typeface="Calibri"/>
                          <a:ea typeface="Calibri"/>
                          <a:cs typeface="B Nazanin"/>
                        </a:rPr>
                        <a:t>تعداد کل عفونتهای گزارش شده</a:t>
                      </a:r>
                      <a:endParaRPr lang="en-US" sz="1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88464" marR="88464" marT="44232" marB="44232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800" dirty="0">
                          <a:latin typeface="Calibri"/>
                          <a:ea typeface="Calibri"/>
                          <a:cs typeface="B Nazanin"/>
                        </a:rPr>
                        <a:t>تعداد کل بستری</a:t>
                      </a:r>
                      <a:endParaRPr lang="en-US" sz="1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800" dirty="0">
                          <a:latin typeface="Calibri"/>
                          <a:ea typeface="Calibri"/>
                          <a:cs typeface="B Nazanin"/>
                        </a:rPr>
                        <a:t>تعداد کل عفونتهای گزارش شده</a:t>
                      </a:r>
                      <a:endParaRPr lang="en-US" sz="1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88464" marR="88464" marT="44232" marB="44232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800" dirty="0">
                          <a:latin typeface="Calibri"/>
                          <a:ea typeface="Calibri"/>
                          <a:cs typeface="B Nazanin"/>
                        </a:rPr>
                        <a:t>تعداد کل بستری</a:t>
                      </a:r>
                      <a:endParaRPr lang="en-US" sz="1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800">
                          <a:latin typeface="Calibri"/>
                          <a:ea typeface="Calibri"/>
                          <a:cs typeface="B Nazanin"/>
                        </a:rPr>
                        <a:t>تعداد کل عفونتهای گزارش شده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800">
                          <a:latin typeface="Calibri"/>
                          <a:ea typeface="Calibri"/>
                          <a:cs typeface="B Nazanin"/>
                        </a:rPr>
                        <a:t>تعداد کل بستری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88464" marR="88464" marT="44232" marB="44232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800" dirty="0">
                          <a:latin typeface="Calibri"/>
                          <a:ea typeface="Calibri"/>
                          <a:cs typeface="B Nazanin"/>
                        </a:rPr>
                        <a:t>تعداد کل عفونتهای گزارش شده</a:t>
                      </a:r>
                      <a:endParaRPr lang="en-US" sz="1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88464" marR="88464" marT="44232" marB="44232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800" dirty="0">
                          <a:latin typeface="Calibri"/>
                          <a:ea typeface="Calibri"/>
                          <a:cs typeface="B Nazanin"/>
                        </a:rPr>
                        <a:t>تعداد کل بستری</a:t>
                      </a:r>
                      <a:endParaRPr lang="en-US" sz="1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88464" marR="88464" marT="44232" marB="44232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4879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600" dirty="0" smtClean="0">
                          <a:latin typeface="Calibri"/>
                          <a:ea typeface="Calibri"/>
                          <a:cs typeface="Arial"/>
                        </a:rPr>
                        <a:t>8546</a:t>
                      </a:r>
                      <a:endParaRPr lang="en-US" sz="16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88464" marR="88464" marT="44232" marB="44232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600" dirty="0" smtClean="0">
                          <a:latin typeface="Calibri"/>
                          <a:ea typeface="Calibri"/>
                          <a:cs typeface="Arial"/>
                        </a:rPr>
                        <a:t>859657</a:t>
                      </a:r>
                      <a:endParaRPr lang="en-US" sz="16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88464" marR="88464" marT="44232" marB="44232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2000">
                          <a:latin typeface="Calibri"/>
                          <a:ea typeface="Calibri"/>
                          <a:cs typeface="B Nazanin"/>
                        </a:rPr>
                        <a:t>6855</a:t>
                      </a:r>
                      <a:endParaRPr lang="en-US" sz="16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88464" marR="88464" marT="44232" marB="44232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2000" dirty="0">
                          <a:latin typeface="Calibri"/>
                          <a:ea typeface="Calibri"/>
                          <a:cs typeface="B Nazanin"/>
                        </a:rPr>
                        <a:t>880698</a:t>
                      </a:r>
                      <a:endParaRPr lang="en-US" sz="16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2000">
                          <a:latin typeface="Calibri"/>
                          <a:ea typeface="Calibri"/>
                          <a:cs typeface="B Nazanin"/>
                        </a:rPr>
                        <a:t>5757</a:t>
                      </a:r>
                      <a:endParaRPr lang="en-US" sz="16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2000">
                          <a:latin typeface="Calibri"/>
                          <a:ea typeface="Calibri"/>
                          <a:cs typeface="B Nazanin"/>
                        </a:rPr>
                        <a:t>878518</a:t>
                      </a:r>
                      <a:endParaRPr lang="en-US" sz="16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88464" marR="88464" marT="44232" marB="44232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2000">
                          <a:latin typeface="Calibri"/>
                          <a:ea typeface="Calibri"/>
                          <a:cs typeface="B Nazanin"/>
                        </a:rPr>
                        <a:t>4634</a:t>
                      </a:r>
                      <a:endParaRPr lang="en-US" sz="16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88464" marR="88464" marT="44232" marB="44232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2000" dirty="0">
                          <a:latin typeface="Calibri"/>
                          <a:ea typeface="Calibri"/>
                          <a:cs typeface="B Nazanin"/>
                        </a:rPr>
                        <a:t>804547</a:t>
                      </a:r>
                      <a:endParaRPr lang="en-US" sz="16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88464" marR="88464" marT="44232" marB="44232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49961">
                <a:tc gridSpan="2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600" dirty="0" smtClean="0">
                          <a:latin typeface="Calibri"/>
                          <a:ea typeface="Calibri"/>
                          <a:cs typeface="B Nazanin"/>
                        </a:rPr>
                        <a:t>از هر  100مورد بستری 1 مورد عفونت گزارش شده</a:t>
                      </a:r>
                      <a:endParaRPr lang="en-US" sz="1200" dirty="0" smtClean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88464" marR="88464" marT="44232" marB="44232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88464" marR="88464" marT="44232" marB="44232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2000" dirty="0">
                          <a:latin typeface="Calibri"/>
                          <a:ea typeface="Calibri"/>
                          <a:cs typeface="B Nazanin"/>
                        </a:rPr>
                        <a:t>از هر 128 مورد بستری 1 مورد عفونت گزارش شده</a:t>
                      </a:r>
                      <a:endParaRPr lang="en-US" sz="16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88464" marR="88464" marT="44232" marB="44232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2000">
                          <a:latin typeface="Calibri"/>
                          <a:ea typeface="Calibri"/>
                          <a:cs typeface="B Nazanin"/>
                        </a:rPr>
                        <a:t>از هر 152 مورد بستری 1 مورد عفونت گزارش شده</a:t>
                      </a:r>
                      <a:endParaRPr lang="en-US" sz="16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2000" dirty="0">
                          <a:latin typeface="Calibri"/>
                          <a:ea typeface="Calibri"/>
                          <a:cs typeface="B Nazanin"/>
                        </a:rPr>
                        <a:t>از هر 173 مورد بستری 1 مورد عفونت گزارش شده</a:t>
                      </a:r>
                      <a:endParaRPr lang="en-US" sz="16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88464" marR="88464" marT="44232" marB="44232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500166" y="733926"/>
            <a:ext cx="6744242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Calibri" pitchFamily="34" charset="0"/>
                <a:cs typeface="B Titr" pitchFamily="2" charset="-78"/>
              </a:rPr>
              <a:t>مقایسه آمار بستری و عفونتهای گزارش شده در </a:t>
            </a:r>
          </a:p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Calibri" pitchFamily="34" charset="0"/>
                <a:cs typeface="B Titr" pitchFamily="2" charset="-78"/>
              </a:rPr>
              <a:t>سالهای 91  ، 92 ، 93 و 94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B Titr" pitchFamily="2" charset="-78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B Titr" pitchFamily="2" charset="-78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388424" y="6407944"/>
            <a:ext cx="624608" cy="365125"/>
          </a:xfrm>
        </p:spPr>
        <p:txBody>
          <a:bodyPr/>
          <a:lstStyle/>
          <a:p>
            <a:fld id="{68813FC5-87E5-4DEB-B286-F933BF3DAA4B}" type="slidenum">
              <a:rPr lang="fa-IR" sz="1600" smtClean="0"/>
              <a:pPr/>
              <a:t>18</a:t>
            </a:fld>
            <a:endParaRPr lang="fa-IR" sz="16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51305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7384"/>
            <a:ext cx="9144000" cy="6885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1386392" y="2143116"/>
            <a:ext cx="6858016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a-IR" sz="13800" b="1" i="1" kern="10" dirty="0" smtClean="0"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solidFill>
                  <a:srgbClr val="00B050"/>
                </a:soli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Arial"/>
              </a:rPr>
              <a:t>با تشکر</a:t>
            </a:r>
            <a:endParaRPr lang="fa-IR" sz="13800" b="1" i="1" kern="10" dirty="0">
              <a:ln w="9525">
                <a:solidFill>
                  <a:schemeClr val="accent1"/>
                </a:solidFill>
                <a:round/>
                <a:headEnd/>
                <a:tailEnd/>
              </a:ln>
              <a:solidFill>
                <a:srgbClr val="00B050"/>
              </a:solidFill>
              <a:effectLst>
                <a:outerShdw dist="53882" dir="2700000" algn="ctr" rotWithShape="0">
                  <a:srgbClr val="9999FF">
                    <a:alpha val="79999"/>
                  </a:srgbClr>
                </a:outerShdw>
              </a:effectLst>
              <a:latin typeface="Arial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13FC5-87E5-4DEB-B286-F933BF3DAA4B}" type="slidenum">
              <a:rPr lang="fa-IR" smtClean="0"/>
              <a:pPr/>
              <a:t>19</a:t>
            </a:fld>
            <a:endParaRPr lang="fa-I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395536" y="476672"/>
            <a:ext cx="8496944" cy="5904656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rtl="1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a-IR" sz="3200" b="1" dirty="0" smtClean="0">
                <a:solidFill>
                  <a:schemeClr val="bg2">
                    <a:lumMod val="25000"/>
                  </a:schemeClr>
                </a:solidFill>
                <a:latin typeface="+mj-lt"/>
                <a:ea typeface="+mj-ea"/>
                <a:cs typeface="+mj-cs"/>
              </a:rPr>
              <a:t>مقدمه </a:t>
            </a:r>
          </a:p>
          <a:p>
            <a:pPr marL="0" marR="0" lvl="0" indent="0" algn="just" defTabSz="914400" rtl="1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a-IR" sz="3200" b="1" dirty="0" smtClean="0">
                <a:solidFill>
                  <a:schemeClr val="bg2">
                    <a:lumMod val="25000"/>
                  </a:schemeClr>
                </a:solidFill>
                <a:latin typeface="+mj-lt"/>
                <a:ea typeface="+mj-ea"/>
                <a:cs typeface="+mj-cs"/>
              </a:rPr>
              <a:t>از ابتدای شروع زندگی، همواره بشر با عوامل بیماری آفرین و عفونت زا در حال مبارزه بوده است. </a:t>
            </a:r>
          </a:p>
          <a:p>
            <a:pPr marL="0" marR="0" lvl="0" indent="0" algn="just" defTabSz="914400" rtl="1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a-IR" sz="3200" b="1" dirty="0" smtClean="0">
                <a:solidFill>
                  <a:schemeClr val="bg2">
                    <a:lumMod val="25000"/>
                  </a:schemeClr>
                </a:solidFill>
                <a:latin typeface="+mj-lt"/>
                <a:ea typeface="+mj-ea"/>
                <a:cs typeface="+mj-cs"/>
              </a:rPr>
              <a:t>عفونت زمانی بروز می کند که عامل بیماری زا به بدن میزبان وارد شده و سیستم ایمنی را تحریک می نماید.  </a:t>
            </a:r>
          </a:p>
          <a:p>
            <a:pPr marL="0" marR="0" lvl="0" indent="0" algn="just" defTabSz="914400" rtl="1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a-IR" sz="3200" b="1" dirty="0" smtClean="0">
                <a:solidFill>
                  <a:schemeClr val="bg2">
                    <a:lumMod val="25000"/>
                  </a:schemeClr>
                </a:solidFill>
                <a:latin typeface="+mj-lt"/>
                <a:ea typeface="+mj-ea"/>
                <a:cs typeface="+mj-cs"/>
              </a:rPr>
              <a:t>اثر این مقابله نیز غالبا به اختلال در عملکرد طبیعی بدن منجر می گردد. </a:t>
            </a:r>
          </a:p>
          <a:p>
            <a:pPr marL="0" marR="0" lvl="0" indent="0" algn="just" defTabSz="914400" rtl="1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a-IR" sz="3200" b="1" dirty="0" smtClean="0">
                <a:solidFill>
                  <a:schemeClr val="bg2">
                    <a:lumMod val="25000"/>
                  </a:schemeClr>
                </a:solidFill>
                <a:latin typeface="+mj-lt"/>
                <a:ea typeface="+mj-ea"/>
                <a:cs typeface="+mj-cs"/>
              </a:rPr>
              <a:t>با پیشرفت علم پزشکی و ساخته شدن بیمارستان ها به شکل کنونی برای ارائه خدمات تشخیصی و درمانی، گاهی اقدامات و پروسیجرهای ارائه شده بطور اجتناب ناپذیر، به کسب عفونت های بیمارستانی توسط بیماران منجر می گردد. </a:t>
            </a:r>
          </a:p>
          <a:p>
            <a:pPr marL="0" marR="0" lvl="0" indent="0" algn="just" defTabSz="914400" rtl="1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a-IR" b="1" dirty="0" smtClean="0">
              <a:solidFill>
                <a:schemeClr val="bg2">
                  <a:lumMod val="25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13FC5-87E5-4DEB-B286-F933BF3DAA4B}" type="slidenum">
              <a:rPr lang="fa-IR" sz="1600" smtClean="0"/>
              <a:pPr/>
              <a:t>2</a:t>
            </a:fld>
            <a:endParaRPr lang="fa-IR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721563"/>
          </a:xfrm>
        </p:spPr>
        <p:txBody>
          <a:bodyPr/>
          <a:lstStyle/>
          <a:p>
            <a:pPr lvl="0" algn="just">
              <a:spcBef>
                <a:spcPct val="0"/>
              </a:spcBef>
              <a:buNone/>
              <a:defRPr/>
            </a:pPr>
            <a:endParaRPr lang="fa-IR" b="1" dirty="0" smtClean="0">
              <a:solidFill>
                <a:schemeClr val="bg2">
                  <a:lumMod val="25000"/>
                </a:schemeClr>
              </a:solidFill>
            </a:endParaRPr>
          </a:p>
          <a:p>
            <a:pPr lvl="0" algn="just">
              <a:spcBef>
                <a:spcPct val="0"/>
              </a:spcBef>
              <a:buNone/>
              <a:defRPr/>
            </a:pPr>
            <a:r>
              <a:rPr lang="fa-IR" b="1" dirty="0" smtClean="0">
                <a:solidFill>
                  <a:schemeClr val="bg2">
                    <a:lumMod val="25000"/>
                  </a:schemeClr>
                </a:solidFill>
              </a:rPr>
              <a:t>عفونت بیمارستانی به عفونتی اطلاق می گردد 48 ساعت تا 72 ساعت از بستری شدن اتفاق بیفتد. موارد ذیل نیز  در گروه عفونتهای بیمارستانی قرار می گیرد : </a:t>
            </a:r>
          </a:p>
          <a:p>
            <a:pPr lvl="0" algn="just">
              <a:spcBef>
                <a:spcPct val="0"/>
              </a:spcBef>
              <a:buNone/>
              <a:defRPr/>
            </a:pPr>
            <a:endParaRPr lang="fa-IR" b="1" dirty="0" smtClean="0">
              <a:solidFill>
                <a:schemeClr val="bg2">
                  <a:lumMod val="25000"/>
                </a:schemeClr>
              </a:solidFill>
            </a:endParaRPr>
          </a:p>
          <a:p>
            <a:pPr lvl="0" algn="just">
              <a:spcBef>
                <a:spcPct val="0"/>
              </a:spcBef>
              <a:defRPr/>
            </a:pPr>
            <a:r>
              <a:rPr lang="fa-IR" b="1" dirty="0" smtClean="0">
                <a:solidFill>
                  <a:schemeClr val="bg2">
                    <a:lumMod val="25000"/>
                  </a:schemeClr>
                </a:solidFill>
              </a:rPr>
              <a:t>در بیماران مبتلا به بیماریهای داخلی که برای آنها هیچ اقدام جراحی خاصی صورت نگرفته و 10-7 روز پس از ترخیص دچار عفونت گردند.</a:t>
            </a:r>
          </a:p>
          <a:p>
            <a:pPr algn="just">
              <a:spcBef>
                <a:spcPct val="0"/>
              </a:spcBef>
              <a:defRPr/>
            </a:pPr>
            <a:r>
              <a:rPr lang="fa-IR" b="1" dirty="0" smtClean="0">
                <a:solidFill>
                  <a:schemeClr val="bg2">
                    <a:lumMod val="25000"/>
                  </a:schemeClr>
                </a:solidFill>
              </a:rPr>
              <a:t>عفونتهایی که یکماه پس از جراحی بدون تعبیه </a:t>
            </a:r>
            <a:r>
              <a:rPr lang="en-US" b="1" dirty="0" smtClean="0">
                <a:solidFill>
                  <a:schemeClr val="bg2">
                    <a:lumMod val="25000"/>
                  </a:schemeClr>
                </a:solidFill>
              </a:rPr>
              <a:t>Implant</a:t>
            </a:r>
            <a:r>
              <a:rPr lang="fa-IR" b="1" dirty="0" smtClean="0">
                <a:solidFill>
                  <a:schemeClr val="bg2">
                    <a:lumMod val="25000"/>
                  </a:schemeClr>
                </a:solidFill>
              </a:rPr>
              <a:t> اتفاق بیفتد. (نظیر لاپاراتومی، هرنی و...)</a:t>
            </a:r>
          </a:p>
          <a:p>
            <a:pPr algn="just">
              <a:spcBef>
                <a:spcPct val="0"/>
              </a:spcBef>
              <a:defRPr/>
            </a:pPr>
            <a:r>
              <a:rPr lang="fa-IR" b="1" dirty="0" smtClean="0">
                <a:solidFill>
                  <a:schemeClr val="bg2">
                    <a:lumMod val="25000"/>
                  </a:schemeClr>
                </a:solidFill>
              </a:rPr>
              <a:t>عفونتهایی که یکسال بعد از عمل جراحی که </a:t>
            </a:r>
            <a:r>
              <a:rPr lang="en-US" b="1" dirty="0" smtClean="0">
                <a:solidFill>
                  <a:schemeClr val="bg2">
                    <a:lumMod val="25000"/>
                  </a:schemeClr>
                </a:solidFill>
              </a:rPr>
              <a:t>Implant</a:t>
            </a:r>
            <a:r>
              <a:rPr lang="fa-IR" b="1" dirty="0" smtClean="0">
                <a:solidFill>
                  <a:schemeClr val="bg2">
                    <a:lumMod val="25000"/>
                  </a:schemeClr>
                </a:solidFill>
              </a:rPr>
              <a:t> کار گذاشته شده باشدرخ دهند (نظیر عمل های ارتوپدی و...) </a:t>
            </a:r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13FC5-87E5-4DEB-B286-F933BF3DAA4B}" type="slidenum">
              <a:rPr lang="fa-IR" sz="1600" smtClean="0"/>
              <a:pPr/>
              <a:t>3</a:t>
            </a:fld>
            <a:endParaRPr lang="fa-IR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435811"/>
          </a:xfrm>
        </p:spPr>
        <p:txBody>
          <a:bodyPr/>
          <a:lstStyle/>
          <a:p>
            <a:pPr>
              <a:buNone/>
            </a:pPr>
            <a:r>
              <a:rPr lang="fa-IR" sz="3600" b="1" dirty="0" smtClean="0">
                <a:solidFill>
                  <a:schemeClr val="bg2">
                    <a:lumMod val="25000"/>
                  </a:schemeClr>
                </a:solidFill>
              </a:rPr>
              <a:t>کنترل عفونت های بیمارستانی از چند جنبه حائز اهمیت می باشد:</a:t>
            </a:r>
          </a:p>
          <a:p>
            <a:pPr>
              <a:buNone/>
            </a:pPr>
            <a:r>
              <a:rPr lang="fa-IR" sz="3600" b="1" dirty="0" smtClean="0">
                <a:solidFill>
                  <a:schemeClr val="bg2">
                    <a:lumMod val="25000"/>
                  </a:schemeClr>
                </a:solidFill>
              </a:rPr>
              <a:t>1- </a:t>
            </a:r>
            <a:r>
              <a:rPr lang="fa-IR" sz="4000" b="1" dirty="0" smtClean="0">
                <a:solidFill>
                  <a:schemeClr val="bg2">
                    <a:lumMod val="25000"/>
                  </a:schemeClr>
                </a:solidFill>
              </a:rPr>
              <a:t>افزایش مرگ و میر بیماران</a:t>
            </a:r>
          </a:p>
          <a:p>
            <a:pPr>
              <a:buNone/>
            </a:pPr>
            <a:r>
              <a:rPr lang="fa-IR" sz="4000" b="1" dirty="0" smtClean="0">
                <a:solidFill>
                  <a:schemeClr val="bg2">
                    <a:lumMod val="25000"/>
                  </a:schemeClr>
                </a:solidFill>
              </a:rPr>
              <a:t> 2- افزایش زمان بستری بیماران در بیمارستان </a:t>
            </a:r>
          </a:p>
          <a:p>
            <a:pPr>
              <a:buNone/>
            </a:pPr>
            <a:r>
              <a:rPr lang="fa-IR" sz="4000" b="1" dirty="0" smtClean="0">
                <a:solidFill>
                  <a:schemeClr val="bg2">
                    <a:lumMod val="25000"/>
                  </a:schemeClr>
                </a:solidFill>
              </a:rPr>
              <a:t>3- افزایش هزینه های ناشی از طولانی شدن اقامت بیماران در بیمارستان</a:t>
            </a:r>
            <a:r>
              <a:rPr lang="fa-IR" sz="3200" b="1" dirty="0" smtClean="0">
                <a:solidFill>
                  <a:schemeClr val="bg2">
                    <a:lumMod val="25000"/>
                  </a:schemeClr>
                </a:solidFill>
              </a:rPr>
              <a:t>.</a:t>
            </a:r>
            <a:endParaRPr lang="fa-IR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13FC5-87E5-4DEB-B286-F933BF3DAA4B}" type="slidenum">
              <a:rPr lang="fa-IR" sz="1600" smtClean="0"/>
              <a:pPr/>
              <a:t>4</a:t>
            </a:fld>
            <a:endParaRPr lang="fa-IR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395536" y="476672"/>
            <a:ext cx="8496944" cy="5904656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just" defTabSz="914400" rtl="1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a-IR" sz="3600" b="1" dirty="0" smtClean="0">
                <a:solidFill>
                  <a:schemeClr val="bg2">
                    <a:lumMod val="25000"/>
                  </a:schemeClr>
                </a:solidFill>
                <a:latin typeface="+mj-lt"/>
                <a:ea typeface="+mj-ea"/>
                <a:cs typeface="+mj-cs"/>
              </a:rPr>
              <a:t>برای برنامه ریزی مدون و واقع بینانه جهت کنترل شیوع عفونتهای بیمارستانی:</a:t>
            </a:r>
          </a:p>
          <a:p>
            <a:pPr marL="0" marR="0" lvl="0" indent="0" algn="just" defTabSz="914400" rtl="1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a-IR" sz="3600" b="1" dirty="0" smtClean="0">
                <a:solidFill>
                  <a:schemeClr val="bg2">
                    <a:lumMod val="25000"/>
                  </a:schemeClr>
                </a:solidFill>
                <a:latin typeface="+mj-lt"/>
                <a:ea typeface="+mj-ea"/>
                <a:cs typeface="+mj-cs"/>
              </a:rPr>
              <a:t>1-باید آمار صحیحی از میزان عفونت در بیمارستان ها را تهیه نمود.</a:t>
            </a:r>
          </a:p>
          <a:p>
            <a:pPr marL="0" marR="0" lvl="0" indent="0" algn="just" defTabSz="914400" rtl="1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a-IR" sz="3600" b="1" dirty="0" smtClean="0">
                <a:solidFill>
                  <a:schemeClr val="bg2">
                    <a:lumMod val="25000"/>
                  </a:schemeClr>
                </a:solidFill>
                <a:latin typeface="+mj-lt"/>
                <a:ea typeface="+mj-ea"/>
                <a:cs typeface="+mj-cs"/>
              </a:rPr>
              <a:t> 2- نظام ثبت آمار میزان عفونت در بیمارستانها به روز شود.</a:t>
            </a:r>
          </a:p>
          <a:p>
            <a:pPr marL="0" marR="0" lvl="0" indent="0" algn="just" defTabSz="914400" rtl="1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a-IR" sz="3600" b="1" dirty="0" smtClean="0">
                <a:solidFill>
                  <a:schemeClr val="bg2">
                    <a:lumMod val="25000"/>
                  </a:schemeClr>
                </a:solidFill>
                <a:latin typeface="+mj-lt"/>
                <a:ea typeface="+mj-ea"/>
                <a:cs typeface="+mj-cs"/>
              </a:rPr>
              <a:t> </a:t>
            </a:r>
            <a:r>
              <a:rPr lang="fa-IR" sz="2400" b="1" dirty="0" smtClean="0">
                <a:solidFill>
                  <a:schemeClr val="bg2">
                    <a:lumMod val="25000"/>
                  </a:schemeClr>
                </a:solidFill>
                <a:latin typeface="+mj-lt"/>
                <a:ea typeface="+mj-ea"/>
                <a:cs typeface="+mj-cs"/>
              </a:rPr>
              <a:t>در کشورهای توسعه یافته میزان عفونتهای بیمارستانی 10-8% با توجه به بخش و نوع بیمارستان متفاوت است که در ایران به رقم 19- 5/7% می رسد و در بخشهای ویژه شاهد ثبت رقم 14/6 درصدی هستیم</a:t>
            </a:r>
            <a:r>
              <a:rPr lang="fa-IR" sz="3600" b="1" dirty="0" smtClean="0">
                <a:solidFill>
                  <a:schemeClr val="bg2">
                    <a:lumMod val="25000"/>
                  </a:schemeClr>
                </a:solidFill>
                <a:latin typeface="+mj-lt"/>
                <a:ea typeface="+mj-ea"/>
                <a:cs typeface="+mj-cs"/>
              </a:rPr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13FC5-87E5-4DEB-B286-F933BF3DAA4B}" type="slidenum">
              <a:rPr lang="fa-IR" sz="1600" smtClean="0"/>
              <a:pPr/>
              <a:t>5</a:t>
            </a:fld>
            <a:endParaRPr lang="fa-IR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435811"/>
          </a:xfrm>
        </p:spPr>
        <p:txBody>
          <a:bodyPr>
            <a:normAutofit/>
          </a:bodyPr>
          <a:lstStyle/>
          <a:p>
            <a:pPr marL="0" lvl="0" indent="0" algn="just">
              <a:spcBef>
                <a:spcPct val="0"/>
              </a:spcBef>
              <a:buClrTx/>
              <a:buSzTx/>
              <a:buNone/>
              <a:defRPr/>
            </a:pPr>
            <a:r>
              <a:rPr lang="fa-IR" sz="2800" b="1" dirty="0" smtClean="0">
                <a:solidFill>
                  <a:schemeClr val="bg2">
                    <a:lumMod val="25000"/>
                  </a:schemeClr>
                </a:solidFill>
              </a:rPr>
              <a:t>سازمان تامین اجتماعی با بیش از 70 بیمارستان ملکی و 284 مرکز سرپایی به عنوان دومین متولی ارائه خدمات بهداشتی و درمانی کشور همواره ارتقاء سطح ارائه خدمات درمانی و بهداشتی به مراجعین محترم را به عنوان محور اصلی اهداف کلان خود قرار داده است.</a:t>
            </a:r>
          </a:p>
          <a:p>
            <a:pPr marL="0" lvl="0" indent="0" algn="just">
              <a:spcBef>
                <a:spcPct val="0"/>
              </a:spcBef>
              <a:buClrTx/>
              <a:buSzTx/>
              <a:buNone/>
              <a:defRPr/>
            </a:pPr>
            <a:r>
              <a:rPr lang="fa-IR" sz="2800" b="1" dirty="0" smtClean="0">
                <a:solidFill>
                  <a:schemeClr val="bg2">
                    <a:lumMod val="25000"/>
                  </a:schemeClr>
                </a:solidFill>
              </a:rPr>
              <a:t>کنترل عفونتهای بیمارستانی به عنوان یکی از معیارهای  مهم در تحقق اهداف سازمان از جایگاه ویژه ای برخوردار می باشد .</a:t>
            </a:r>
          </a:p>
          <a:p>
            <a:pPr marL="0" lvl="0" indent="0" algn="just">
              <a:spcBef>
                <a:spcPct val="0"/>
              </a:spcBef>
              <a:buClrTx/>
              <a:buSzTx/>
              <a:buNone/>
              <a:defRPr/>
            </a:pPr>
            <a:endParaRPr lang="fa-IR" sz="2800" b="1" dirty="0" smtClean="0">
              <a:solidFill>
                <a:schemeClr val="bg2">
                  <a:lumMod val="25000"/>
                </a:schemeClr>
              </a:solidFill>
            </a:endParaRPr>
          </a:p>
          <a:p>
            <a:pPr marL="0" lvl="0" indent="0" algn="just">
              <a:spcBef>
                <a:spcPct val="0"/>
              </a:spcBef>
              <a:buClrTx/>
              <a:buSzTx/>
              <a:buNone/>
              <a:defRPr/>
            </a:pPr>
            <a:r>
              <a:rPr lang="fa-IR" sz="2800" b="1" dirty="0" smtClean="0">
                <a:solidFill>
                  <a:schemeClr val="bg2">
                    <a:lumMod val="25000"/>
                  </a:schemeClr>
                </a:solidFill>
              </a:rPr>
              <a:t>در این راستا، تلاش شده است با برنامه ریزی و نظارت مستمر بر مراکز درمانی علاوه بر حفظ سلامت و افزایش رضایتمندی بیماران، از اتلاف منابع مالی سازمان نیز جلوگیری گردد.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13FC5-87E5-4DEB-B286-F933BF3DAA4B}" type="slidenum">
              <a:rPr lang="fa-IR" sz="1600" smtClean="0"/>
              <a:pPr/>
              <a:t>6</a:t>
            </a:fld>
            <a:endParaRPr lang="fa-IR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010376"/>
          </a:xfrm>
        </p:spPr>
        <p:txBody>
          <a:bodyPr>
            <a:normAutofit fontScale="90000"/>
          </a:bodyPr>
          <a:lstStyle/>
          <a:p>
            <a:pPr algn="ctr"/>
            <a:r>
              <a:rPr lang="fa-IR" sz="3100" b="1" dirty="0" smtClean="0">
                <a:cs typeface="B Titr" pitchFamily="2" charset="-78"/>
              </a:rPr>
              <a:t>استراتژیهای کنترل عفونت بیمارستانی در مراکز درمانی تأمین اجتماعی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fa-IR" sz="4000" b="1" dirty="0" smtClean="0"/>
              <a:t>استقرار نظام مراقبت عفونتهای بیمارستانی</a:t>
            </a:r>
          </a:p>
          <a:p>
            <a:pPr lvl="0"/>
            <a:r>
              <a:rPr lang="fa-IR" sz="4000" b="1" dirty="0" smtClean="0"/>
              <a:t>تهیه و تدوین خط مشی های کنترل عفونت</a:t>
            </a:r>
            <a:endParaRPr lang="en-US" sz="4000" dirty="0" smtClean="0"/>
          </a:p>
          <a:p>
            <a:pPr lvl="0"/>
            <a:r>
              <a:rPr lang="fa-IR" sz="4000" b="1" dirty="0" smtClean="0"/>
              <a:t>فعالیت مستمرکمیته های کنترل عفونت و پیگیری مصوبات کمیته ها</a:t>
            </a:r>
            <a:endParaRPr lang="en-US" sz="4000" dirty="0" smtClean="0"/>
          </a:p>
          <a:p>
            <a:r>
              <a:rPr lang="en-US" sz="4000" b="1" dirty="0" smtClean="0"/>
              <a:t> </a:t>
            </a:r>
            <a:r>
              <a:rPr lang="fa-IR" sz="4000" b="1" dirty="0" smtClean="0"/>
              <a:t>آموزش کلیه کارکنان و بویژه پرستاران کنترل عفونت</a:t>
            </a:r>
            <a:endParaRPr lang="en-US" sz="4000" dirty="0" smtClean="0"/>
          </a:p>
          <a:p>
            <a:pPr lvl="0"/>
            <a:endParaRPr lang="fa-I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13FC5-87E5-4DEB-B286-F933BF3DAA4B}" type="slidenum">
              <a:rPr lang="fa-IR" sz="1600" smtClean="0"/>
              <a:pPr/>
              <a:t>7</a:t>
            </a:fld>
            <a:endParaRPr lang="fa-IR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764704"/>
            <a:ext cx="8229600" cy="4525963"/>
          </a:xfrm>
        </p:spPr>
        <p:txBody>
          <a:bodyPr/>
          <a:lstStyle/>
          <a:p>
            <a:pPr lvl="0"/>
            <a:r>
              <a:rPr lang="fa-IR" sz="3200" b="1" dirty="0" smtClean="0"/>
              <a:t>ارتقاء سیستمهای استریل فضا شامل:</a:t>
            </a:r>
          </a:p>
          <a:p>
            <a:pPr lvl="0"/>
            <a:r>
              <a:rPr lang="fa-IR" sz="3200" b="1" dirty="0" smtClean="0"/>
              <a:t> تامین چراغهای اشعه اعم از دیواری، سقفی و پرتابل به جایگزینی سیستمهای قدیمی و تامین دستگاههای استریل هوا</a:t>
            </a:r>
            <a:endParaRPr lang="en-US" sz="3200" dirty="0" smtClean="0"/>
          </a:p>
          <a:p>
            <a:pPr lvl="0"/>
            <a:r>
              <a:rPr lang="fa-IR" sz="3200" b="1" dirty="0" smtClean="0"/>
              <a:t>تامین دستگاه امحاء زباله عفونی برای کلیه مراکز تحت پوشش</a:t>
            </a:r>
            <a:endParaRPr lang="en-US" sz="3200" dirty="0" smtClean="0"/>
          </a:p>
          <a:p>
            <a:r>
              <a:rPr lang="ar-SA" sz="2800" b="1" dirty="0" smtClean="0">
                <a:cs typeface="B Nazanin" panose="00000400000000000000" pitchFamily="2" charset="-78"/>
              </a:rPr>
              <a:t>تشکیل کمیته های بهداشت محیط بیمارستان ها</a:t>
            </a:r>
            <a:endParaRPr lang="fa-IR" sz="2800" b="1" dirty="0" smtClean="0">
              <a:cs typeface="B Nazanin" panose="00000400000000000000" pitchFamily="2" charset="-78"/>
            </a:endParaRPr>
          </a:p>
          <a:p>
            <a:r>
              <a:rPr lang="ar-SA" sz="2800" b="1" dirty="0" smtClean="0">
                <a:cs typeface="B Nazanin" panose="00000400000000000000" pitchFamily="2" charset="-78"/>
              </a:rPr>
              <a:t>اخذ سیستم مدیریت محیط زیست</a:t>
            </a:r>
            <a:r>
              <a:rPr lang="en-US" sz="2800" b="1" dirty="0" smtClean="0">
                <a:cs typeface="B Nazanin" panose="00000400000000000000" pitchFamily="2" charset="-78"/>
              </a:rPr>
              <a:t>ISO14000</a:t>
            </a:r>
            <a:r>
              <a:rPr lang="fa-IR" sz="2800" b="1" dirty="0" smtClean="0">
                <a:cs typeface="B Nazanin" panose="00000400000000000000" pitchFamily="2" charset="-78"/>
              </a:rPr>
              <a:t> در تعدادی مراکز</a:t>
            </a:r>
          </a:p>
          <a:p>
            <a:endParaRPr lang="fa-I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13FC5-87E5-4DEB-B286-F933BF3DAA4B}" type="slidenum">
              <a:rPr lang="fa-IR" sz="1600" smtClean="0"/>
              <a:pPr/>
              <a:t>8</a:t>
            </a:fld>
            <a:endParaRPr lang="fa-IR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435811"/>
          </a:xfrm>
        </p:spPr>
        <p:txBody>
          <a:bodyPr/>
          <a:lstStyle/>
          <a:p>
            <a:pPr lvl="0"/>
            <a:r>
              <a:rPr lang="fa-IR" sz="4000" b="1" dirty="0" smtClean="0"/>
              <a:t>برنامه ریزی و تامین اعتبار بازسازی واحدهای </a:t>
            </a:r>
            <a:r>
              <a:rPr lang="en-US" sz="4000" b="1" dirty="0" smtClean="0"/>
              <a:t>CSSD</a:t>
            </a:r>
            <a:r>
              <a:rPr lang="fa-IR" sz="4000" b="1" dirty="0" smtClean="0"/>
              <a:t> مراکز درمانی تابعه سازمان از سال 93 تاکنون بر اساس اولویت بندی مراکز</a:t>
            </a:r>
          </a:p>
          <a:p>
            <a:pPr lvl="0"/>
            <a:r>
              <a:rPr lang="fa-IR" sz="4000" b="1" dirty="0" smtClean="0"/>
              <a:t>ارزیابی موارد همه گیری و انجام مداخلات لازم</a:t>
            </a:r>
            <a:endParaRPr lang="en-US" sz="4000" dirty="0" smtClean="0"/>
          </a:p>
          <a:p>
            <a:pPr lvl="0"/>
            <a:r>
              <a:rPr lang="fa-IR" sz="4000" b="1" dirty="0" smtClean="0"/>
              <a:t>ایزولاسیون صحیح بیماران</a:t>
            </a:r>
            <a:endParaRPr lang="en-US" sz="4000" dirty="0" smtClean="0"/>
          </a:p>
          <a:p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13FC5-87E5-4DEB-B286-F933BF3DAA4B}" type="slidenum">
              <a:rPr lang="fa-IR" sz="1600" smtClean="0"/>
              <a:pPr/>
              <a:t>9</a:t>
            </a:fld>
            <a:endParaRPr lang="fa-IR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664</TotalTime>
  <Words>1127</Words>
  <Application>Microsoft Office PowerPoint</Application>
  <PresentationFormat>On-screen Show (4:3)</PresentationFormat>
  <Paragraphs>187</Paragraphs>
  <Slides>19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Concourse</vt:lpstr>
      <vt:lpstr>نظام مراقبت عفونت های بیمارستانی حوزه درمان سازمان تأمین اجتماعی</vt:lpstr>
      <vt:lpstr>Slide 2</vt:lpstr>
      <vt:lpstr>Slide 3</vt:lpstr>
      <vt:lpstr>Slide 4</vt:lpstr>
      <vt:lpstr>Slide 5</vt:lpstr>
      <vt:lpstr>Slide 6</vt:lpstr>
      <vt:lpstr>استراتژیهای کنترل عفونت بیمارستانی در مراکز درمانی تأمین اجتماعی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نظام مراقبت عفونت های بیمارستانی حوزه درمان سازمان تأمین اجتماعی</dc:title>
  <dc:creator>moshtaghi.maryam</dc:creator>
  <cp:lastModifiedBy>moshtaghi.maryam</cp:lastModifiedBy>
  <cp:revision>78</cp:revision>
  <dcterms:created xsi:type="dcterms:W3CDTF">2015-11-22T09:37:53Z</dcterms:created>
  <dcterms:modified xsi:type="dcterms:W3CDTF">2016-08-27T11:48:34Z</dcterms:modified>
</cp:coreProperties>
</file>