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8" r:id="rId2"/>
    <p:sldId id="269" r:id="rId3"/>
    <p:sldId id="386" r:id="rId4"/>
    <p:sldId id="387" r:id="rId5"/>
    <p:sldId id="409" r:id="rId6"/>
    <p:sldId id="390" r:id="rId7"/>
    <p:sldId id="410" r:id="rId8"/>
    <p:sldId id="402" r:id="rId9"/>
    <p:sldId id="392" r:id="rId10"/>
    <p:sldId id="384" r:id="rId11"/>
    <p:sldId id="319" r:id="rId12"/>
    <p:sldId id="420" r:id="rId13"/>
    <p:sldId id="393" r:id="rId14"/>
    <p:sldId id="394" r:id="rId15"/>
    <p:sldId id="395" r:id="rId16"/>
    <p:sldId id="421" r:id="rId17"/>
    <p:sldId id="397" r:id="rId18"/>
    <p:sldId id="422" r:id="rId19"/>
    <p:sldId id="398" r:id="rId20"/>
    <p:sldId id="399" r:id="rId21"/>
    <p:sldId id="400" r:id="rId22"/>
    <p:sldId id="379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7415"/>
    <a:srgbClr val="FF9900"/>
    <a:srgbClr val="075125"/>
    <a:srgbClr val="8BF5B6"/>
    <a:srgbClr val="B2F8CE"/>
    <a:srgbClr val="11C55A"/>
    <a:srgbClr val="1DEB70"/>
    <a:srgbClr val="0FB552"/>
    <a:srgbClr val="FF8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0" autoAdjust="0"/>
    <p:restoredTop sz="83422" autoAdjust="0"/>
  </p:normalViewPr>
  <p:slideViewPr>
    <p:cSldViewPr>
      <p:cViewPr varScale="1">
        <p:scale>
          <a:sx n="112" d="100"/>
          <a:sy n="112" d="100"/>
        </p:scale>
        <p:origin x="11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\&#1593;&#1601;&#1608;&#1606;&#1578;%20&#1576;&#1740;&#1605;&#1575;&#1585;&#1587;&#1578;&#1575;&#1606;&#1740;\&#1711;&#1586;&#1575;&#1585;&#1588;%20&#1587;&#1575;&#1604;&#1610;&#1575;&#1606;&#1607;\94\&#1711;&#1585;&#1575;&#1601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\&#1593;&#1601;&#1608;&#1606;&#1578;%20&#1576;&#1740;&#1605;&#1575;&#1585;&#1587;&#1578;&#1575;&#1606;&#1740;\&#1711;&#1586;&#1575;&#1585;&#1588;%20&#1587;&#1575;&#1604;&#1610;&#1575;&#1606;&#1607;\94\&#1711;&#1585;&#1575;&#1601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04361958679333E-2"/>
          <c:y val="8.6720941942979912E-2"/>
          <c:w val="0.9054967655545143"/>
          <c:h val="0.70830448150897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درصد بروز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Sheet2!$A$5:$A$53</c:f>
              <c:strCache>
                <c:ptCount val="49"/>
                <c:pt idx="0">
                  <c:v>اردبیل</c:v>
                </c:pt>
                <c:pt idx="1">
                  <c:v>تهران</c:v>
                </c:pt>
                <c:pt idx="2">
                  <c:v>زنجان</c:v>
                </c:pt>
                <c:pt idx="3">
                  <c:v>شيراز</c:v>
                </c:pt>
                <c:pt idx="4">
                  <c:v>بوشهر</c:v>
                </c:pt>
                <c:pt idx="5">
                  <c:v>اصفهان</c:v>
                </c:pt>
                <c:pt idx="6">
                  <c:v>بابل</c:v>
                </c:pt>
                <c:pt idx="7">
                  <c:v>كرمانشاه</c:v>
                </c:pt>
                <c:pt idx="8">
                  <c:v>خراسان جنوبی</c:v>
                </c:pt>
                <c:pt idx="9">
                  <c:v>سبزوار</c:v>
                </c:pt>
                <c:pt idx="10">
                  <c:v>هرمزگان</c:v>
                </c:pt>
                <c:pt idx="11">
                  <c:v>همدان</c:v>
                </c:pt>
                <c:pt idx="12">
                  <c:v>مازندران</c:v>
                </c:pt>
                <c:pt idx="13">
                  <c:v>كرمان</c:v>
                </c:pt>
                <c:pt idx="14">
                  <c:v>قزوين</c:v>
                </c:pt>
                <c:pt idx="15">
                  <c:v>قم</c:v>
                </c:pt>
                <c:pt idx="16">
                  <c:v>شهيد بهشتي</c:v>
                </c:pt>
                <c:pt idx="17">
                  <c:v>ايران</c:v>
                </c:pt>
                <c:pt idx="18">
                  <c:v>كردستان</c:v>
                </c:pt>
                <c:pt idx="19">
                  <c:v>ايلام</c:v>
                </c:pt>
                <c:pt idx="20">
                  <c:v>گلستان</c:v>
                </c:pt>
                <c:pt idx="21">
                  <c:v>كاشان</c:v>
                </c:pt>
                <c:pt idx="22">
                  <c:v>لرستان</c:v>
                </c:pt>
                <c:pt idx="23">
                  <c:v>اروميه</c:v>
                </c:pt>
                <c:pt idx="24">
                  <c:v>تبريز</c:v>
                </c:pt>
                <c:pt idx="25">
                  <c:v>خراسان رضوي</c:v>
                </c:pt>
                <c:pt idx="26">
                  <c:v>فسا</c:v>
                </c:pt>
                <c:pt idx="27">
                  <c:v>شهرکرد</c:v>
                </c:pt>
                <c:pt idx="28">
                  <c:v>رفسنجان</c:v>
                </c:pt>
                <c:pt idx="29">
                  <c:v>گيلان</c:v>
                </c:pt>
                <c:pt idx="30">
                  <c:v>جندي شاپور اهواز</c:v>
                </c:pt>
                <c:pt idx="31">
                  <c:v>خراسان شمالي</c:v>
                </c:pt>
                <c:pt idx="32">
                  <c:v>جيرفت</c:v>
                </c:pt>
                <c:pt idx="33">
                  <c:v>شاهرود</c:v>
                </c:pt>
                <c:pt idx="34">
                  <c:v>دزفول</c:v>
                </c:pt>
                <c:pt idx="35">
                  <c:v>سمنان</c:v>
                </c:pt>
                <c:pt idx="36">
                  <c:v>كرج</c:v>
                </c:pt>
                <c:pt idx="37">
                  <c:v>آبادان</c:v>
                </c:pt>
                <c:pt idx="38">
                  <c:v>اراک</c:v>
                </c:pt>
                <c:pt idx="39">
                  <c:v>تربت حيدريه</c:v>
                </c:pt>
                <c:pt idx="40">
                  <c:v>يزد</c:v>
                </c:pt>
                <c:pt idx="41">
                  <c:v>جهرم</c:v>
                </c:pt>
                <c:pt idx="42">
                  <c:v>زاهدان</c:v>
                </c:pt>
                <c:pt idx="43">
                  <c:v>بم</c:v>
                </c:pt>
                <c:pt idx="44">
                  <c:v>كهگيلويه وبوير احمد</c:v>
                </c:pt>
                <c:pt idx="45">
                  <c:v>مراغه</c:v>
                </c:pt>
                <c:pt idx="46">
                  <c:v>نيشابور</c:v>
                </c:pt>
                <c:pt idx="47">
                  <c:v>زابل</c:v>
                </c:pt>
                <c:pt idx="48">
                  <c:v>بهبهان</c:v>
                </c:pt>
              </c:strCache>
            </c:strRef>
          </c:cat>
          <c:val>
            <c:numRef>
              <c:f>Sheet2!$B$5:$B$53</c:f>
              <c:numCache>
                <c:formatCode>0.00</c:formatCode>
                <c:ptCount val="49"/>
                <c:pt idx="0">
                  <c:v>3.8</c:v>
                </c:pt>
                <c:pt idx="1">
                  <c:v>2.81</c:v>
                </c:pt>
                <c:pt idx="2">
                  <c:v>2.62</c:v>
                </c:pt>
                <c:pt idx="3">
                  <c:v>2.58</c:v>
                </c:pt>
                <c:pt idx="4">
                  <c:v>2.3199999999999998</c:v>
                </c:pt>
                <c:pt idx="5">
                  <c:v>2.2599999999999998</c:v>
                </c:pt>
                <c:pt idx="6">
                  <c:v>2.2000000000000002</c:v>
                </c:pt>
                <c:pt idx="7">
                  <c:v>2.0099999999999998</c:v>
                </c:pt>
                <c:pt idx="8">
                  <c:v>1.77</c:v>
                </c:pt>
                <c:pt idx="9">
                  <c:v>1.66</c:v>
                </c:pt>
                <c:pt idx="10">
                  <c:v>1.62</c:v>
                </c:pt>
                <c:pt idx="11">
                  <c:v>1.59</c:v>
                </c:pt>
                <c:pt idx="12">
                  <c:v>1.4</c:v>
                </c:pt>
                <c:pt idx="13">
                  <c:v>1.4</c:v>
                </c:pt>
                <c:pt idx="14">
                  <c:v>1.37</c:v>
                </c:pt>
                <c:pt idx="15">
                  <c:v>1.26</c:v>
                </c:pt>
                <c:pt idx="16">
                  <c:v>1.23</c:v>
                </c:pt>
                <c:pt idx="17">
                  <c:v>1.17</c:v>
                </c:pt>
                <c:pt idx="18">
                  <c:v>1.03</c:v>
                </c:pt>
                <c:pt idx="19">
                  <c:v>1</c:v>
                </c:pt>
                <c:pt idx="20">
                  <c:v>0.98</c:v>
                </c:pt>
                <c:pt idx="21">
                  <c:v>0.98</c:v>
                </c:pt>
                <c:pt idx="22">
                  <c:v>0.93</c:v>
                </c:pt>
                <c:pt idx="23">
                  <c:v>0.83</c:v>
                </c:pt>
                <c:pt idx="24">
                  <c:v>0.82</c:v>
                </c:pt>
                <c:pt idx="25">
                  <c:v>0.78</c:v>
                </c:pt>
                <c:pt idx="26">
                  <c:v>0.77</c:v>
                </c:pt>
                <c:pt idx="27">
                  <c:v>0.73</c:v>
                </c:pt>
                <c:pt idx="28">
                  <c:v>0.71</c:v>
                </c:pt>
                <c:pt idx="29">
                  <c:v>0.7</c:v>
                </c:pt>
                <c:pt idx="30">
                  <c:v>0.62</c:v>
                </c:pt>
                <c:pt idx="31">
                  <c:v>0.62</c:v>
                </c:pt>
                <c:pt idx="32">
                  <c:v>0.61</c:v>
                </c:pt>
                <c:pt idx="33">
                  <c:v>0.59</c:v>
                </c:pt>
                <c:pt idx="34">
                  <c:v>0.59</c:v>
                </c:pt>
                <c:pt idx="35">
                  <c:v>0.57999999999999996</c:v>
                </c:pt>
                <c:pt idx="36">
                  <c:v>0.56999999999999995</c:v>
                </c:pt>
                <c:pt idx="37">
                  <c:v>0.56000000000000005</c:v>
                </c:pt>
                <c:pt idx="38">
                  <c:v>0.54</c:v>
                </c:pt>
                <c:pt idx="39">
                  <c:v>0.36</c:v>
                </c:pt>
                <c:pt idx="40">
                  <c:v>0.33</c:v>
                </c:pt>
                <c:pt idx="41">
                  <c:v>0.32</c:v>
                </c:pt>
                <c:pt idx="42">
                  <c:v>0.2</c:v>
                </c:pt>
                <c:pt idx="43">
                  <c:v>0.19</c:v>
                </c:pt>
                <c:pt idx="44">
                  <c:v>0.18</c:v>
                </c:pt>
                <c:pt idx="45">
                  <c:v>0.16</c:v>
                </c:pt>
                <c:pt idx="46">
                  <c:v>0.14000000000000001</c:v>
                </c:pt>
                <c:pt idx="4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-1585773856"/>
        <c:axId val="-1585771680"/>
      </c:barChart>
      <c:catAx>
        <c:axId val="-158577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a-IR" sz="1000" b="1"/>
            </a:pPr>
            <a:endParaRPr lang="fa-IR"/>
          </a:p>
        </c:txPr>
        <c:crossAx val="-1585771680"/>
        <c:crosses val="autoZero"/>
        <c:auto val="1"/>
        <c:lblAlgn val="ctr"/>
        <c:lblOffset val="100"/>
        <c:noMultiLvlLbl val="0"/>
      </c:catAx>
      <c:valAx>
        <c:axId val="-1585771680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fa-IR" sz="1400" b="1">
                <a:solidFill>
                  <a:srgbClr val="002060"/>
                </a:solidFill>
              </a:defRPr>
            </a:pPr>
            <a:endParaRPr lang="fa-IR"/>
          </a:p>
        </c:txPr>
        <c:crossAx val="-1585773856"/>
        <c:crosses val="autoZero"/>
        <c:crossBetween val="between"/>
        <c:majorUnit val="1"/>
      </c:valAx>
      <c:spPr>
        <a:solidFill>
          <a:schemeClr val="bg1"/>
        </a:solidFill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lang="fa-IR" sz="800" b="1"/>
          </a:pPr>
          <a:endParaRPr lang="fa-IR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 w="25400">
      <a:solidFill>
        <a:schemeClr val="tx2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'تهاجمي (2)'!$B$2</c:f>
              <c:strCache>
                <c:ptCount val="1"/>
                <c:pt idx="0">
                  <c:v>درصد 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'تهاجمي (2)'!$A$3:$A$12</c:f>
              <c:strCache>
                <c:ptCount val="10"/>
                <c:pt idx="0">
                  <c:v>کاتتر وريدي</c:v>
                </c:pt>
                <c:pt idx="1">
                  <c:v>کاتتر ادراري</c:v>
                </c:pt>
                <c:pt idx="2">
                  <c:v>لوله تراشه</c:v>
                </c:pt>
                <c:pt idx="3">
                  <c:v>ونتيلاتور</c:v>
                </c:pt>
                <c:pt idx="4">
                  <c:v>جراحي</c:v>
                </c:pt>
                <c:pt idx="5">
                  <c:v>ساکشن</c:v>
                </c:pt>
                <c:pt idx="6">
                  <c:v>تغذيه وريدي</c:v>
                </c:pt>
                <c:pt idx="7">
                  <c:v>کاتتر شرياني</c:v>
                </c:pt>
                <c:pt idx="8">
                  <c:v>تراکئوستومي</c:v>
                </c:pt>
                <c:pt idx="9">
                  <c:v>شانت مغزي</c:v>
                </c:pt>
              </c:strCache>
            </c:strRef>
          </c:cat>
          <c:val>
            <c:numRef>
              <c:f>'تهاجمي (2)'!$B$3:$B$12</c:f>
              <c:numCache>
                <c:formatCode>0.0</c:formatCode>
                <c:ptCount val="10"/>
                <c:pt idx="0">
                  <c:v>65.599999999999994</c:v>
                </c:pt>
                <c:pt idx="1">
                  <c:v>52.3</c:v>
                </c:pt>
                <c:pt idx="2">
                  <c:v>34</c:v>
                </c:pt>
                <c:pt idx="3">
                  <c:v>33.700000000000003</c:v>
                </c:pt>
                <c:pt idx="4">
                  <c:v>32.6</c:v>
                </c:pt>
                <c:pt idx="5">
                  <c:v>31.1</c:v>
                </c:pt>
                <c:pt idx="6">
                  <c:v>7.6</c:v>
                </c:pt>
                <c:pt idx="7">
                  <c:v>7.1</c:v>
                </c:pt>
                <c:pt idx="8">
                  <c:v>6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28116320"/>
        <c:axId val="-1528115776"/>
        <c:axId val="0"/>
      </c:bar3DChart>
      <c:catAx>
        <c:axId val="-15281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-1528115776"/>
        <c:crosses val="autoZero"/>
        <c:auto val="1"/>
        <c:lblAlgn val="ctr"/>
        <c:lblOffset val="100"/>
        <c:noMultiLvlLbl val="0"/>
      </c:catAx>
      <c:valAx>
        <c:axId val="-1528115776"/>
        <c:scaling>
          <c:orientation val="minMax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-1528116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333377077865272"/>
          <c:y val="0.53649874513860951"/>
          <c:w val="8.8333333333333375E-2"/>
          <c:h val="8.7591719830641623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a-IR"/>
        </a:p>
      </c:txPr>
    </c:legend>
    <c:plotVisOnly val="1"/>
    <c:dispBlanksAs val="gap"/>
    <c:showDLblsOverMax val="0"/>
  </c:chart>
  <c:spPr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3668708078153E-2"/>
          <c:y val="8.7754142046676031E-2"/>
          <c:w val="0.74666703120443279"/>
          <c:h val="0.81326758526306997"/>
        </c:manualLayout>
      </c:layout>
      <c:pie3DChart>
        <c:varyColors val="1"/>
        <c:ser>
          <c:idx val="0"/>
          <c:order val="0"/>
          <c:tx>
            <c:strRef>
              <c:f>'نوع بیمارستان'!$B$9</c:f>
              <c:strCache>
                <c:ptCount val="1"/>
                <c:pt idx="0">
                  <c:v>Percent   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'نوع بیمارستان'!$A$10:$A$12</c:f>
              <c:strCache>
                <c:ptCount val="3"/>
                <c:pt idx="0">
                  <c:v>دانشگاهي</c:v>
                </c:pt>
                <c:pt idx="1">
                  <c:v>خصوصي/خيريه</c:v>
                </c:pt>
                <c:pt idx="2">
                  <c:v>ساير</c:v>
                </c:pt>
              </c:strCache>
            </c:strRef>
          </c:cat>
          <c:val>
            <c:numRef>
              <c:f>'نوع بیمارستان'!$B$10:$B$12</c:f>
              <c:numCache>
                <c:formatCode>0.0%</c:formatCode>
                <c:ptCount val="3"/>
                <c:pt idx="0">
                  <c:v>0.63700000000000001</c:v>
                </c:pt>
                <c:pt idx="1">
                  <c:v>0.19700000000000001</c:v>
                </c:pt>
                <c:pt idx="2">
                  <c:v>0.16400000000000001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16085836492656"/>
          <c:y val="0.59562638934520673"/>
          <c:w val="0.17833340589738197"/>
          <c:h val="0.21584800240673083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a-IR"/>
        </a:p>
      </c:txPr>
    </c:legend>
    <c:plotVisOnly val="1"/>
    <c:dispBlanksAs val="zero"/>
    <c:showDLblsOverMax val="0"/>
  </c:chart>
  <c:spPr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'درصدكلي-تشخيص'!$B$29</c:f>
              <c:strCache>
                <c:ptCount val="1"/>
                <c:pt idx="0">
                  <c:v>Percent   </c:v>
                </c:pt>
              </c:strCache>
            </c:strRef>
          </c:tx>
          <c:explosion val="24"/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'درصدكلي-تشخيص'!$A$30:$A$31</c:f>
              <c:strCache>
                <c:ptCount val="2"/>
                <c:pt idx="0">
                  <c:v>تشخيص آزمايشگاهي</c:v>
                </c:pt>
                <c:pt idx="1">
                  <c:v>تشخيص باليني</c:v>
                </c:pt>
              </c:strCache>
            </c:strRef>
          </c:cat>
          <c:val>
            <c:numRef>
              <c:f>'درصدكلي-تشخيص'!$B$30:$B$31</c:f>
              <c:numCache>
                <c:formatCode>0.0%</c:formatCode>
                <c:ptCount val="2"/>
                <c:pt idx="0">
                  <c:v>0.68300000000000005</c:v>
                </c:pt>
                <c:pt idx="1">
                  <c:v>0.317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a-IR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a-IR"/>
          </a:p>
        </c:txPr>
      </c:legendEntry>
      <c:layout>
        <c:manualLayout>
          <c:xMode val="edge"/>
          <c:yMode val="edge"/>
          <c:x val="0.77919886750267331"/>
          <c:y val="0.42052729993594734"/>
          <c:w val="0.18389350636725965"/>
          <c:h val="0.25498816494964716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fa-IR"/>
        </a:p>
      </c:txPr>
    </c:legend>
    <c:plotVisOnly val="1"/>
    <c:dispBlanksAs val="zero"/>
    <c:showDLblsOverMax val="0"/>
  </c:chart>
  <c:spPr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'جنس-سن'!$B$9</c:f>
              <c:strCache>
                <c:ptCount val="1"/>
                <c:pt idx="0">
                  <c:v>Percent   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'جنس-سن'!$A$10:$A$12</c:f>
              <c:strCache>
                <c:ptCount val="3"/>
                <c:pt idx="0">
                  <c:v>مونث</c:v>
                </c:pt>
                <c:pt idx="1">
                  <c:v>مذكر</c:v>
                </c:pt>
                <c:pt idx="2">
                  <c:v>نامعلوم</c:v>
                </c:pt>
              </c:strCache>
            </c:strRef>
          </c:cat>
          <c:val>
            <c:numRef>
              <c:f>'جنس-سن'!$B$10:$B$12</c:f>
              <c:numCache>
                <c:formatCode>0.0%</c:formatCode>
                <c:ptCount val="3"/>
                <c:pt idx="0">
                  <c:v>0.48399999999999999</c:v>
                </c:pt>
                <c:pt idx="1">
                  <c:v>0.51500000000000001</c:v>
                </c:pt>
                <c:pt idx="2" formatCode="0.00%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000035807306243"/>
          <c:y val="0.44808952398359314"/>
          <c:w val="0.10000004069012074"/>
          <c:h val="0.21584800240673083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a-IR"/>
        </a:p>
      </c:txPr>
    </c:legend>
    <c:plotVisOnly val="1"/>
    <c:dispBlanksAs val="zero"/>
    <c:showDLblsOverMax val="0"/>
  </c:chart>
  <c:spPr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a-IR"/>
        </a:p>
      </c:txPr>
    </c:title>
    <c:autoTitleDeleted val="0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5121026538351E-2"/>
          <c:y val="9.5896276659795956E-2"/>
          <c:w val="0.82746500437445314"/>
          <c:h val="0.80061723880641533"/>
        </c:manualLayout>
      </c:layout>
      <c:pie3DChart>
        <c:varyColors val="1"/>
        <c:ser>
          <c:idx val="0"/>
          <c:order val="0"/>
          <c:tx>
            <c:strRef>
              <c:f>'درصدكلي-تشخيص'!$B$15</c:f>
              <c:strCache>
                <c:ptCount val="1"/>
                <c:pt idx="0">
                  <c:v>درصد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2654320987654322"/>
                  <c:y val="-2.75159120832406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rtl="0">
                      <a:defRPr sz="2400" b="1">
                        <a:solidFill>
                          <a:srgbClr val="FF0000"/>
                        </a:solidFill>
                      </a:defRPr>
                    </a:pPr>
                    <a:fld id="{02CE99D7-5549-49D7-AEBA-5B2AC688ED49}" type="VALUE">
                      <a:rPr lang="en-US" smtClean="0">
                        <a:solidFill>
                          <a:srgbClr val="FF0000"/>
                        </a:solidFill>
                      </a:rPr>
                      <a:pPr rtl="0">
                        <a:defRPr sz="2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8.9%</a:t>
                    </a:r>
                  </a:p>
                </c:rich>
              </c:tx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1358024691358"/>
                      <c:h val="9.049455331384724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456790123456789"/>
                  <c:y val="-0.14302215904107038"/>
                </c:manualLayout>
              </c:layout>
              <c:tx>
                <c:rich>
                  <a:bodyPr/>
                  <a:lstStyle/>
                  <a:p>
                    <a:fld id="{C38E189F-A8F4-45DD-908E-BA44522A85C0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18.3%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246913580247"/>
                      <c:h val="9.049455331384724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2592592592592587E-3"/>
                  <c:y val="-0.41586773908668717"/>
                </c:manualLayout>
              </c:layout>
              <c:tx>
                <c:rich>
                  <a:bodyPr/>
                  <a:lstStyle/>
                  <a:p>
                    <a:fld id="{99BBC60E-CDFF-4C93-9A4B-3E62FE16AF63}" type="VALUE">
                      <a:rPr lang="en-US" smtClean="0"/>
                      <a:pPr/>
                      <a:t>[VALUE]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13.8%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4012345679013"/>
                      <c:h val="9.049455331384724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364197530864199"/>
                  <c:y val="0.14163593471709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solidFill>
                          <a:srgbClr val="FF0000"/>
                        </a:solidFill>
                      </a:defRPr>
                    </a:pPr>
                    <a:fld id="{6042951E-49CE-4922-B446-92233D83F29F}" type="VALUE">
                      <a:rPr lang="en-US" smtClean="0">
                        <a:solidFill>
                          <a:srgbClr val="FF0000"/>
                        </a:solidFill>
                      </a:rPr>
                      <a:pPr>
                        <a:defRPr sz="2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2.7%</a:t>
                    </a:r>
                  </a:p>
                </c:rich>
              </c:tx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5"/>
                      <c:h val="7.659077195284186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8119E69-5B5B-45E4-ACBF-DAFF65A03608}" type="VALUE">
                      <a:rPr lang="en-US" smtClean="0"/>
                      <a:pPr/>
                      <a:t>[VALUE]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9.7%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4012345679013"/>
                      <c:h val="9.049455331384724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tx2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'درصدكلي-تشخيص'!$A$16:$A$20</c:f>
              <c:strCache>
                <c:ptCount val="5"/>
                <c:pt idx="0">
                  <c:v>ادراري</c:v>
                </c:pt>
                <c:pt idx="1">
                  <c:v>تنفسي</c:v>
                </c:pt>
                <c:pt idx="2">
                  <c:v>جراحي</c:v>
                </c:pt>
                <c:pt idx="3">
                  <c:v>خون</c:v>
                </c:pt>
                <c:pt idx="4">
                  <c:v>ساير</c:v>
                </c:pt>
              </c:strCache>
            </c:strRef>
          </c:cat>
          <c:val>
            <c:numRef>
              <c:f>'درصدكلي-تشخيص'!$B$16:$B$20</c:f>
              <c:numCache>
                <c:formatCode>0.0%</c:formatCode>
                <c:ptCount val="5"/>
                <c:pt idx="0">
                  <c:v>0.27900000000000003</c:v>
                </c:pt>
                <c:pt idx="1">
                  <c:v>0.23799999999999999</c:v>
                </c:pt>
                <c:pt idx="2">
                  <c:v>0.14599999999999999</c:v>
                </c:pt>
                <c:pt idx="3">
                  <c:v>0.123</c:v>
                </c:pt>
                <c:pt idx="4">
                  <c:v>0.214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00993972975604"/>
          <c:y val="0.38670068668259111"/>
          <c:w val="0.11148095579710558"/>
          <c:h val="0.4137002904281775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a-IR"/>
        </a:p>
      </c:txPr>
    </c:legend>
    <c:plotVisOnly val="1"/>
    <c:dispBlanksAs val="zero"/>
    <c:showDLblsOverMax val="0"/>
  </c:chart>
  <c:spPr>
    <a:noFill/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a-I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47030232332069E-2"/>
          <c:y val="5.5057454071100451E-2"/>
          <c:w val="0.9079158709812436"/>
          <c:h val="0.77156993992217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'مرگ سن و عفونت'!$B$9</c:f>
              <c:strCache>
                <c:ptCount val="1"/>
                <c:pt idx="0">
                  <c:v>درصد ابتلا به عفونت بيمارستاني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3.647842459162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'مرگ سن و عفونت'!$A$10:$A$13</c:f>
              <c:strCache>
                <c:ptCount val="4"/>
                <c:pt idx="0">
                  <c:v>&gt;65</c:v>
                </c:pt>
                <c:pt idx="1">
                  <c:v>15-65</c:v>
                </c:pt>
                <c:pt idx="2">
                  <c:v>5-14</c:v>
                </c:pt>
                <c:pt idx="3">
                  <c:v>0-4</c:v>
                </c:pt>
              </c:strCache>
            </c:strRef>
          </c:cat>
          <c:val>
            <c:numRef>
              <c:f>'مرگ سن و عفونت'!$B$10:$B$13</c:f>
              <c:numCache>
                <c:formatCode>0.0</c:formatCode>
                <c:ptCount val="4"/>
                <c:pt idx="0">
                  <c:v>32.56</c:v>
                </c:pt>
                <c:pt idx="1">
                  <c:v>53.93</c:v>
                </c:pt>
                <c:pt idx="2">
                  <c:v>2.4900000000000002</c:v>
                </c:pt>
                <c:pt idx="3">
                  <c:v>10.99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25"/>
        <c:axId val="-1585766784"/>
        <c:axId val="-1585759168"/>
      </c:barChart>
      <c:lineChart>
        <c:grouping val="stacked"/>
        <c:varyColors val="0"/>
        <c:ser>
          <c:idx val="1"/>
          <c:order val="1"/>
          <c:tx>
            <c:strRef>
              <c:f>'مرگ سن و عفونت'!$C$9</c:f>
              <c:strCache>
                <c:ptCount val="1"/>
                <c:pt idx="0">
                  <c:v>درصد مرگ مبتلا به عفونت بيمارستاني به سن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"/>
              <c:layout>
                <c:manualLayout>
                  <c:x val="-7.716049382716049E-3"/>
                  <c:y val="-5.89266858787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'مرگ سن و عفونت'!$A$10:$A$13</c:f>
              <c:strCache>
                <c:ptCount val="4"/>
                <c:pt idx="0">
                  <c:v>&gt;65</c:v>
                </c:pt>
                <c:pt idx="1">
                  <c:v>15-65</c:v>
                </c:pt>
                <c:pt idx="2">
                  <c:v>5-14</c:v>
                </c:pt>
                <c:pt idx="3">
                  <c:v>0-4</c:v>
                </c:pt>
              </c:strCache>
            </c:strRef>
          </c:cat>
          <c:val>
            <c:numRef>
              <c:f>'مرگ سن و عفونت'!$C$10:$C$13</c:f>
              <c:numCache>
                <c:formatCode>0.0</c:formatCode>
                <c:ptCount val="4"/>
                <c:pt idx="0">
                  <c:v>17.5</c:v>
                </c:pt>
                <c:pt idx="1">
                  <c:v>8.3000000000000007</c:v>
                </c:pt>
                <c:pt idx="2">
                  <c:v>6.6</c:v>
                </c:pt>
                <c:pt idx="3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85758624"/>
        <c:axId val="-1585768416"/>
      </c:lineChart>
      <c:catAx>
        <c:axId val="-15857667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-1585759168"/>
        <c:crosses val="autoZero"/>
        <c:auto val="1"/>
        <c:lblAlgn val="ctr"/>
        <c:lblOffset val="100"/>
        <c:noMultiLvlLbl val="0"/>
      </c:catAx>
      <c:valAx>
        <c:axId val="-1585759168"/>
        <c:scaling>
          <c:orientation val="minMax"/>
        </c:scaling>
        <c:delete val="0"/>
        <c:axPos val="r"/>
        <c:majorGridlines/>
        <c:numFmt formatCode="0" sourceLinked="0"/>
        <c:majorTickMark val="none"/>
        <c:minorTickMark val="none"/>
        <c:tickLblPos val="high"/>
        <c:txPr>
          <a:bodyPr rot="0" vert="horz"/>
          <a:lstStyle/>
          <a:p>
            <a:pPr>
              <a:defRPr sz="1600" b="1"/>
            </a:pPr>
            <a:endParaRPr lang="fa-IR"/>
          </a:p>
        </c:txPr>
        <c:crossAx val="-1585766784"/>
        <c:crosses val="autoZero"/>
        <c:crossBetween val="between"/>
      </c:valAx>
      <c:catAx>
        <c:axId val="-1585758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-1585768416"/>
        <c:crosses val="autoZero"/>
        <c:auto val="1"/>
        <c:lblAlgn val="ctr"/>
        <c:lblOffset val="100"/>
        <c:noMultiLvlLbl val="0"/>
      </c:catAx>
      <c:valAx>
        <c:axId val="-1585768416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-158575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865339749198015E-2"/>
          <c:y val="0.90491769375931708"/>
          <c:w val="0.89701105675744031"/>
          <c:h val="9.5082397487199377E-2"/>
        </c:manualLayout>
      </c:layout>
      <c:overlay val="0"/>
      <c:spPr>
        <a:ln w="25400">
          <a:noFill/>
        </a:ln>
      </c:spPr>
      <c:txPr>
        <a:bodyPr/>
        <a:lstStyle/>
        <a:p>
          <a:pPr>
            <a:defRPr sz="1600" b="1"/>
          </a:pPr>
          <a:endParaRPr lang="fa-IR"/>
        </a:p>
      </c:txPr>
    </c:legend>
    <c:plotVisOnly val="1"/>
    <c:dispBlanksAs val="zero"/>
    <c:showDLblsOverMax val="0"/>
  </c:chart>
  <c:spPr>
    <a:ln w="25400">
      <a:solidFill>
        <a:schemeClr val="tx2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'عفونت بخش'!$B$2</c:f>
              <c:strCache>
                <c:ptCount val="1"/>
                <c:pt idx="0">
                  <c:v>درصد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2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'عفونت بخش'!$A$3:$A$27</c:f>
              <c:strCache>
                <c:ptCount val="25"/>
                <c:pt idx="0">
                  <c:v>مراقبت  ويژه</c:v>
                </c:pt>
                <c:pt idx="1">
                  <c:v>سوختگي</c:v>
                </c:pt>
                <c:pt idx="2">
                  <c:v>پيوند</c:v>
                </c:pt>
                <c:pt idx="3">
                  <c:v>خون</c:v>
                </c:pt>
                <c:pt idx="4">
                  <c:v>مراقبت ويژه نوزادان</c:v>
                </c:pt>
                <c:pt idx="5">
                  <c:v>مراقبت ويژه كودكان</c:v>
                </c:pt>
                <c:pt idx="6">
                  <c:v>اعصاب</c:v>
                </c:pt>
                <c:pt idx="7">
                  <c:v>كليه</c:v>
                </c:pt>
                <c:pt idx="8">
                  <c:v>ريه</c:v>
                </c:pt>
                <c:pt idx="9">
                  <c:v>جراحي اعصاب</c:v>
                </c:pt>
                <c:pt idx="10">
                  <c:v>داخلي</c:v>
                </c:pt>
                <c:pt idx="11">
                  <c:v>ارولوژي</c:v>
                </c:pt>
                <c:pt idx="12">
                  <c:v>گوارش</c:v>
                </c:pt>
                <c:pt idx="13">
                  <c:v>عفوني</c:v>
                </c:pt>
                <c:pt idx="14">
                  <c:v>سرطان</c:v>
                </c:pt>
                <c:pt idx="15">
                  <c:v>نامشخص</c:v>
                </c:pt>
                <c:pt idx="16">
                  <c:v>مراقبت ويژه قلب</c:v>
                </c:pt>
                <c:pt idx="17">
                  <c:v> جراحي عمومي </c:v>
                </c:pt>
                <c:pt idx="18">
                  <c:v>ارتوپدي</c:v>
                </c:pt>
                <c:pt idx="19">
                  <c:v>كودكان</c:v>
                </c:pt>
                <c:pt idx="20">
                  <c:v>زنان</c:v>
                </c:pt>
                <c:pt idx="21">
                  <c:v>قلب</c:v>
                </c:pt>
                <c:pt idx="22">
                  <c:v>گوش و حلق و بيني</c:v>
                </c:pt>
                <c:pt idx="23">
                  <c:v>چشم</c:v>
                </c:pt>
                <c:pt idx="24">
                  <c:v>ساير بخش ها</c:v>
                </c:pt>
              </c:strCache>
            </c:strRef>
          </c:cat>
          <c:val>
            <c:numRef>
              <c:f>'عفونت بخش'!$B$3:$B$27</c:f>
              <c:numCache>
                <c:formatCode>0.0</c:formatCode>
                <c:ptCount val="25"/>
                <c:pt idx="0">
                  <c:v>9.16</c:v>
                </c:pt>
                <c:pt idx="1">
                  <c:v>9.1300000000000008</c:v>
                </c:pt>
                <c:pt idx="2">
                  <c:v>8.66</c:v>
                </c:pt>
                <c:pt idx="3">
                  <c:v>3.79</c:v>
                </c:pt>
                <c:pt idx="4">
                  <c:v>3.48</c:v>
                </c:pt>
                <c:pt idx="5">
                  <c:v>2.56</c:v>
                </c:pt>
                <c:pt idx="6">
                  <c:v>2.23</c:v>
                </c:pt>
                <c:pt idx="7">
                  <c:v>1.89</c:v>
                </c:pt>
                <c:pt idx="8">
                  <c:v>1.55</c:v>
                </c:pt>
                <c:pt idx="9">
                  <c:v>1.44</c:v>
                </c:pt>
                <c:pt idx="10">
                  <c:v>1.23</c:v>
                </c:pt>
                <c:pt idx="11">
                  <c:v>1.17</c:v>
                </c:pt>
                <c:pt idx="12">
                  <c:v>1.06</c:v>
                </c:pt>
                <c:pt idx="13">
                  <c:v>1.05</c:v>
                </c:pt>
                <c:pt idx="14">
                  <c:v>0.83</c:v>
                </c:pt>
                <c:pt idx="15">
                  <c:v>0.8</c:v>
                </c:pt>
                <c:pt idx="16">
                  <c:v>0.79</c:v>
                </c:pt>
                <c:pt idx="17">
                  <c:v>0.67</c:v>
                </c:pt>
                <c:pt idx="18">
                  <c:v>0.66</c:v>
                </c:pt>
                <c:pt idx="19">
                  <c:v>0.55000000000000004</c:v>
                </c:pt>
                <c:pt idx="20">
                  <c:v>0.43</c:v>
                </c:pt>
                <c:pt idx="21">
                  <c:v>0.38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85772768"/>
        <c:axId val="-1585767872"/>
        <c:axId val="0"/>
      </c:bar3DChart>
      <c:catAx>
        <c:axId val="-15857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-1585767872"/>
        <c:crosses val="autoZero"/>
        <c:auto val="1"/>
        <c:lblAlgn val="ctr"/>
        <c:lblOffset val="100"/>
        <c:noMultiLvlLbl val="0"/>
      </c:catAx>
      <c:valAx>
        <c:axId val="-1585767872"/>
        <c:scaling>
          <c:orientation val="minMax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a-IR"/>
          </a:p>
        </c:txPr>
        <c:crossAx val="-1585772768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33337707786526"/>
          <c:y val="0.53007716140745564"/>
          <c:w val="9.6666666666666679E-2"/>
          <c:h val="9.774485426163837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a-IR"/>
        </a:p>
      </c:txPr>
    </c:legend>
    <c:plotVisOnly val="1"/>
    <c:dispBlanksAs val="gap"/>
    <c:showDLblsOverMax val="0"/>
  </c:chart>
  <c:spPr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800" b="1" dirty="0" smtClean="0">
                <a:latin typeface="+mn-lt"/>
              </a:rPr>
              <a:t>درصد</a:t>
            </a:r>
            <a:endParaRPr lang="en-US" sz="1800" b="1" dirty="0">
              <a:latin typeface="+mn-lt"/>
            </a:endParaRPr>
          </a:p>
        </c:rich>
      </c:tx>
      <c:layout/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'عفونت و مرگ بخش'!$B$14</c:f>
              <c:strCache>
                <c:ptCount val="1"/>
                <c:pt idx="0">
                  <c:v>درصدعفونت بيمارستاني بخش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'عفونت و مرگ بخش'!$A$15:$A$37</c:f>
              <c:strCache>
                <c:ptCount val="23"/>
                <c:pt idx="0">
                  <c:v>مراقبت ويژه</c:v>
                </c:pt>
                <c:pt idx="1">
                  <c:v>ريه</c:v>
                </c:pt>
                <c:pt idx="2">
                  <c:v>گوارش</c:v>
                </c:pt>
                <c:pt idx="3">
                  <c:v>مراقبت ويژه كودكان</c:v>
                </c:pt>
                <c:pt idx="4">
                  <c:v>مراقبت ويژه قلب</c:v>
                </c:pt>
                <c:pt idx="5">
                  <c:v>سوختگي</c:v>
                </c:pt>
                <c:pt idx="6">
                  <c:v>داخلي</c:v>
                </c:pt>
                <c:pt idx="7">
                  <c:v>خون</c:v>
                </c:pt>
                <c:pt idx="8">
                  <c:v>اعصاب</c:v>
                </c:pt>
                <c:pt idx="9">
                  <c:v>مراقبت ويژه نوزادان</c:v>
                </c:pt>
                <c:pt idx="10">
                  <c:v>سرطان</c:v>
                </c:pt>
                <c:pt idx="11">
                  <c:v>عفوني</c:v>
                </c:pt>
                <c:pt idx="12">
                  <c:v>پيوند</c:v>
                </c:pt>
                <c:pt idx="13">
                  <c:v>قلب</c:v>
                </c:pt>
                <c:pt idx="14">
                  <c:v>کليه</c:v>
                </c:pt>
                <c:pt idx="15">
                  <c:v>جراحي اعصاب</c:v>
                </c:pt>
                <c:pt idx="16">
                  <c:v>اورولوژي</c:v>
                </c:pt>
                <c:pt idx="17">
                  <c:v>گوش حلق بيني</c:v>
                </c:pt>
                <c:pt idx="18">
                  <c:v>جراحي</c:v>
                </c:pt>
                <c:pt idx="19">
                  <c:v>ارتوپدي</c:v>
                </c:pt>
                <c:pt idx="20">
                  <c:v>اطفال</c:v>
                </c:pt>
                <c:pt idx="21">
                  <c:v>زنان</c:v>
                </c:pt>
                <c:pt idx="22">
                  <c:v>چشم</c:v>
                </c:pt>
              </c:strCache>
            </c:strRef>
          </c:cat>
          <c:val>
            <c:numRef>
              <c:f>'عفونت و مرگ بخش'!$B$15:$B$37</c:f>
              <c:numCache>
                <c:formatCode>0.0</c:formatCode>
                <c:ptCount val="23"/>
                <c:pt idx="0">
                  <c:v>9.1999999999999993</c:v>
                </c:pt>
                <c:pt idx="1">
                  <c:v>1.9</c:v>
                </c:pt>
                <c:pt idx="2">
                  <c:v>1.1000000000000001</c:v>
                </c:pt>
                <c:pt idx="3">
                  <c:v>2.6</c:v>
                </c:pt>
                <c:pt idx="4">
                  <c:v>0.8</c:v>
                </c:pt>
                <c:pt idx="5">
                  <c:v>9.1</c:v>
                </c:pt>
                <c:pt idx="6">
                  <c:v>1.2</c:v>
                </c:pt>
                <c:pt idx="7">
                  <c:v>3.8</c:v>
                </c:pt>
                <c:pt idx="8">
                  <c:v>2.2000000000000002</c:v>
                </c:pt>
                <c:pt idx="9">
                  <c:v>3.5</c:v>
                </c:pt>
                <c:pt idx="10">
                  <c:v>0.8</c:v>
                </c:pt>
                <c:pt idx="11">
                  <c:v>1.1000000000000001</c:v>
                </c:pt>
                <c:pt idx="12">
                  <c:v>8.6999999999999993</c:v>
                </c:pt>
                <c:pt idx="13">
                  <c:v>0.4</c:v>
                </c:pt>
                <c:pt idx="14">
                  <c:v>1.9</c:v>
                </c:pt>
                <c:pt idx="15">
                  <c:v>1.4</c:v>
                </c:pt>
                <c:pt idx="16">
                  <c:v>1.2</c:v>
                </c:pt>
                <c:pt idx="17">
                  <c:v>0.2</c:v>
                </c:pt>
                <c:pt idx="18">
                  <c:v>0.7</c:v>
                </c:pt>
                <c:pt idx="19">
                  <c:v>0.7</c:v>
                </c:pt>
                <c:pt idx="20">
                  <c:v>0.6</c:v>
                </c:pt>
                <c:pt idx="21">
                  <c:v>0.4</c:v>
                </c:pt>
                <c:pt idx="2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1758949808"/>
        <c:axId val="-1759051424"/>
      </c:barChart>
      <c:lineChart>
        <c:grouping val="standard"/>
        <c:varyColors val="0"/>
        <c:ser>
          <c:idx val="1"/>
          <c:order val="1"/>
          <c:tx>
            <c:strRef>
              <c:f>'عفونت و مرگ بخش'!$C$14</c:f>
              <c:strCache>
                <c:ptCount val="1"/>
                <c:pt idx="0">
                  <c:v>مرگ مبتلا به عفونت بيمارستاني به بخش</c:v>
                </c:pt>
              </c:strCache>
            </c:strRef>
          </c:tx>
          <c:spPr>
            <a:ln w="412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5432098765431957E-3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32098765432382E-3"/>
                  <c:y val="-7.856891450504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098E-3"/>
                  <c:y val="-5.6120653217889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64197530864196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864197530864764E-3"/>
                  <c:y val="-9.259907780951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7.856891450504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296296296296294E-3"/>
                  <c:y val="-9.540511047041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259259259259316E-3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296296296296866E-3"/>
                  <c:y val="-8.979304514862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0864197530863632E-3"/>
                  <c:y val="-7.576288184415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1728395061728392E-3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9320987654320986E-2"/>
                  <c:y val="-0.14871973102740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691358024691357E-2"/>
                  <c:y val="-7.576288184415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061728395061842E-2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7.7160493827161626E-3"/>
                  <c:y val="-5.331462055699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4.6296296296296294E-3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2592592592592587E-3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6296296296296294E-3"/>
                  <c:y val="-7.015081652236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432098765432098E-3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6.1728395061729528E-3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543209876543323E-3"/>
                  <c:y val="-5.89266858787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0864197530864196E-3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vert="horz" wrap="square" lIns="38100" tIns="19050" rIns="38100" bIns="18288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'عفونت و مرگ بخش'!$A$15:$A$37</c:f>
              <c:strCache>
                <c:ptCount val="23"/>
                <c:pt idx="0">
                  <c:v>مراقبت ويژه</c:v>
                </c:pt>
                <c:pt idx="1">
                  <c:v>ريه</c:v>
                </c:pt>
                <c:pt idx="2">
                  <c:v>گوارش</c:v>
                </c:pt>
                <c:pt idx="3">
                  <c:v>مراقبت ويژه كودكان</c:v>
                </c:pt>
                <c:pt idx="4">
                  <c:v>مراقبت ويژه قلب</c:v>
                </c:pt>
                <c:pt idx="5">
                  <c:v>سوختگي</c:v>
                </c:pt>
                <c:pt idx="6">
                  <c:v>داخلي</c:v>
                </c:pt>
                <c:pt idx="7">
                  <c:v>خون</c:v>
                </c:pt>
                <c:pt idx="8">
                  <c:v>اعصاب</c:v>
                </c:pt>
                <c:pt idx="9">
                  <c:v>مراقبت ويژه نوزادان</c:v>
                </c:pt>
                <c:pt idx="10">
                  <c:v>سرطان</c:v>
                </c:pt>
                <c:pt idx="11">
                  <c:v>عفوني</c:v>
                </c:pt>
                <c:pt idx="12">
                  <c:v>پيوند</c:v>
                </c:pt>
                <c:pt idx="13">
                  <c:v>قلب</c:v>
                </c:pt>
                <c:pt idx="14">
                  <c:v>کليه</c:v>
                </c:pt>
                <c:pt idx="15">
                  <c:v>جراحي اعصاب</c:v>
                </c:pt>
                <c:pt idx="16">
                  <c:v>اورولوژي</c:v>
                </c:pt>
                <c:pt idx="17">
                  <c:v>گوش حلق بيني</c:v>
                </c:pt>
                <c:pt idx="18">
                  <c:v>جراحي</c:v>
                </c:pt>
                <c:pt idx="19">
                  <c:v>ارتوپدي</c:v>
                </c:pt>
                <c:pt idx="20">
                  <c:v>اطفال</c:v>
                </c:pt>
                <c:pt idx="21">
                  <c:v>زنان</c:v>
                </c:pt>
                <c:pt idx="22">
                  <c:v>چشم</c:v>
                </c:pt>
              </c:strCache>
            </c:strRef>
          </c:cat>
          <c:val>
            <c:numRef>
              <c:f>'عفونت و مرگ بخش'!$C$15:$C$37</c:f>
              <c:numCache>
                <c:formatCode>0.0</c:formatCode>
                <c:ptCount val="23"/>
                <c:pt idx="0">
                  <c:v>20.6</c:v>
                </c:pt>
                <c:pt idx="1">
                  <c:v>14.4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11.6</c:v>
                </c:pt>
                <c:pt idx="6">
                  <c:v>10.1</c:v>
                </c:pt>
                <c:pt idx="7">
                  <c:v>9.8000000000000007</c:v>
                </c:pt>
                <c:pt idx="8">
                  <c:v>9.5</c:v>
                </c:pt>
                <c:pt idx="9">
                  <c:v>8.6</c:v>
                </c:pt>
                <c:pt idx="10">
                  <c:v>7.8</c:v>
                </c:pt>
                <c:pt idx="11">
                  <c:v>6.9</c:v>
                </c:pt>
                <c:pt idx="12">
                  <c:v>6</c:v>
                </c:pt>
                <c:pt idx="13">
                  <c:v>5.0999999999999996</c:v>
                </c:pt>
                <c:pt idx="14">
                  <c:v>4.9000000000000004</c:v>
                </c:pt>
                <c:pt idx="15">
                  <c:v>4.5</c:v>
                </c:pt>
                <c:pt idx="16">
                  <c:v>3.7</c:v>
                </c:pt>
                <c:pt idx="17">
                  <c:v>2.6</c:v>
                </c:pt>
                <c:pt idx="18">
                  <c:v>2.2999999999999998</c:v>
                </c:pt>
                <c:pt idx="19">
                  <c:v>1.9</c:v>
                </c:pt>
                <c:pt idx="20">
                  <c:v>0.9</c:v>
                </c:pt>
                <c:pt idx="21">
                  <c:v>0.7</c:v>
                </c:pt>
                <c:pt idx="2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8949808"/>
        <c:axId val="-1759051424"/>
      </c:lineChart>
      <c:catAx>
        <c:axId val="-175894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759051424"/>
        <c:crosses val="autoZero"/>
        <c:auto val="1"/>
        <c:lblAlgn val="ctr"/>
        <c:lblOffset val="100"/>
        <c:noMultiLvlLbl val="0"/>
      </c:catAx>
      <c:valAx>
        <c:axId val="-1759051424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7589498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 w="25400">
      <a:solidFill>
        <a:schemeClr val="tx2"/>
      </a:solidFill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1762904636921"/>
          <c:y val="6.4801678670373564E-2"/>
          <c:w val="0.77579554291824637"/>
          <c:h val="0.4600276228506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ميكروارگانيسم!$B$2</c:f>
              <c:strCache>
                <c:ptCount val="1"/>
                <c:pt idx="0">
                  <c:v>درصد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ميكروارگانيسم!$A$3:$A$17</c:f>
              <c:strCache>
                <c:ptCount val="15"/>
                <c:pt idx="0">
                  <c:v>اشرشيا کولي (Ecoli)</c:v>
                </c:pt>
                <c:pt idx="1">
                  <c:v>آسينتوباکتر</c:v>
                </c:pt>
                <c:pt idx="2">
                  <c:v>کلبسيلا</c:v>
                </c:pt>
                <c:pt idx="3">
                  <c:v>سدومونا آئروژينوزا</c:v>
                </c:pt>
                <c:pt idx="4">
                  <c:v>استافيلوکوک اورئوس</c:v>
                </c:pt>
                <c:pt idx="5">
                  <c:v>کانديديا</c:v>
                </c:pt>
                <c:pt idx="6">
                  <c:v>انتروباکتر</c:v>
                </c:pt>
                <c:pt idx="7">
                  <c:v>استافيلوکوک اپيدرميس</c:v>
                </c:pt>
                <c:pt idx="8">
                  <c:v>استافيلوکوک کواگلاز منفي</c:v>
                </c:pt>
                <c:pt idx="9">
                  <c:v>انتروکوک</c:v>
                </c:pt>
                <c:pt idx="10">
                  <c:v>باسيل گرم منفي</c:v>
                </c:pt>
                <c:pt idx="11">
                  <c:v>سيتروباکتر</c:v>
                </c:pt>
                <c:pt idx="12">
                  <c:v>استافيلوکوک کواگلاز مثبت</c:v>
                </c:pt>
                <c:pt idx="13">
                  <c:v>كوكسي گرم مثبت</c:v>
                </c:pt>
                <c:pt idx="14">
                  <c:v>ساير</c:v>
                </c:pt>
              </c:strCache>
            </c:strRef>
          </c:cat>
          <c:val>
            <c:numRef>
              <c:f>ميكروارگانيسم!$B$3:$B$17</c:f>
              <c:numCache>
                <c:formatCode>0.0</c:formatCode>
                <c:ptCount val="15"/>
                <c:pt idx="0">
                  <c:v>17.843109847955397</c:v>
                </c:pt>
                <c:pt idx="1">
                  <c:v>16.552516734224788</c:v>
                </c:pt>
                <c:pt idx="2">
                  <c:v>11.969435773191073</c:v>
                </c:pt>
                <c:pt idx="3">
                  <c:v>9.0636599419155441</c:v>
                </c:pt>
                <c:pt idx="4">
                  <c:v>7.3164670984174318</c:v>
                </c:pt>
                <c:pt idx="5">
                  <c:v>8.7716846045131938</c:v>
                </c:pt>
                <c:pt idx="6">
                  <c:v>5.4931742999580671</c:v>
                </c:pt>
                <c:pt idx="7">
                  <c:v>4.8812685396573947</c:v>
                </c:pt>
                <c:pt idx="8">
                  <c:v>3.8049977480625574</c:v>
                </c:pt>
                <c:pt idx="9">
                  <c:v>3.7599589992079392</c:v>
                </c:pt>
                <c:pt idx="10">
                  <c:v>2.2721272267002126</c:v>
                </c:pt>
                <c:pt idx="11">
                  <c:v>1.7114724564754848</c:v>
                </c:pt>
                <c:pt idx="12">
                  <c:v>1.074717731289506</c:v>
                </c:pt>
                <c:pt idx="13">
                  <c:v>1.0514218267095312</c:v>
                </c:pt>
                <c:pt idx="14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28116864"/>
        <c:axId val="-1528109792"/>
        <c:axId val="0"/>
      </c:bar3DChart>
      <c:catAx>
        <c:axId val="-152811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a-IR"/>
          </a:p>
        </c:txPr>
        <c:crossAx val="-1528109792"/>
        <c:crossesAt val="0"/>
        <c:auto val="0"/>
        <c:lblAlgn val="ctr"/>
        <c:lblOffset val="100"/>
        <c:tickLblSkip val="1"/>
        <c:noMultiLvlLbl val="0"/>
      </c:catAx>
      <c:valAx>
        <c:axId val="-1528109792"/>
        <c:scaling>
          <c:orientation val="minMax"/>
          <c:max val="20"/>
          <c:min val="0"/>
        </c:scaling>
        <c:delete val="0"/>
        <c:axPos val="r"/>
        <c:majorGridlines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-1528116864"/>
        <c:crosses val="max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197567317974136"/>
          <c:y val="0.52693802401831402"/>
          <c:w val="8.8024691358024695E-2"/>
          <c:h val="9.0344750940297119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a-IR"/>
        </a:p>
      </c:txPr>
    </c:legend>
    <c:plotVisOnly val="1"/>
    <c:dispBlanksAs val="gap"/>
    <c:showDLblsOverMax val="0"/>
  </c:chart>
  <c:spPr>
    <a:ln w="2540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a-I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C3EC-6136-4D18-9695-A96B4B9C89E8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C045-3C11-4B1D-B792-E31144150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4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D422D4-2073-4BA1-B03F-BFB0755F529B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E837C4-1526-487C-91D5-D81AAB7094E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0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37C4-1526-487C-91D5-D81AAB7094ED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257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03C2-61F6-4647-BF8D-11203CCB1590}" type="datetimeFigureOut">
              <a:rPr lang="fa-IR" smtClean="0"/>
              <a:pPr/>
              <a:t>25/11/1437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FCED-15F3-4DCC-A5EA-C1CE0F1B034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75BFF1"/>
          </a:solidFill>
          <a:scene3d>
            <a:camera prst="orthographicFront"/>
            <a:lightRig rig="threePt" dir="t"/>
          </a:scene3d>
          <a:sp3d contourW="38100" prstMaterial="dkEdge">
            <a:extrusionClr>
              <a:schemeClr val="bg1"/>
            </a:extrusionClr>
          </a:sp3d>
        </p:spPr>
        <p:txBody>
          <a:bodyPr anchor="t" anchorCtr="0"/>
          <a:lstStyle/>
          <a:p>
            <a:pPr>
              <a:buNone/>
            </a:pPr>
            <a:endParaRPr lang="en-US" dirty="0"/>
          </a:p>
        </p:txBody>
      </p:sp>
      <p:pic>
        <p:nvPicPr>
          <p:cNvPr id="39938" name="Picture 2" descr="http://besharatiha.loxblog.com/upload/besharatiha/image/29)%20In%20the%20name%20of%20GOD%20%20(www_IslamicWallpaper_ir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52" cy="632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 bwMode="auto">
          <a:xfrm>
            <a:off x="428596" y="285728"/>
            <a:ext cx="8429684" cy="6429420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>تعداد بيمارستان هايي كه ارزشيابي مي شوند</a:t>
            </a:r>
            <a:r>
              <a:rPr lang="fa-IR" sz="2200" b="1" dirty="0">
                <a:solidFill>
                  <a:srgbClr val="002060"/>
                </a:solidFill>
                <a:cs typeface="B Titr" pitchFamily="2" charset="-78"/>
              </a:rPr>
              <a:t>: حدود 900</a:t>
            </a:r>
            <a: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>تعداد بيمارستاني كه برنامه را در سال 1394اجرا و پيگيري نمودند: 491</a:t>
            </a:r>
            <a: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>درصد بيمارستانهاي مجري برنامه مراقبت عفونت هاي بيمارستاني نسبت به كل بيمارستان هاي كشور : 55 درصد</a:t>
            </a:r>
            <a: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>تعداد تخت بستري در كشور:تقريبا 110000</a:t>
            </a:r>
            <a: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660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>تعداد تخت تحت پوشش برنامه: </a:t>
            </a:r>
            <a:r>
              <a:rPr lang="fa-IR" sz="2200" b="1" dirty="0">
                <a:solidFill>
                  <a:srgbClr val="002060"/>
                </a:solidFill>
                <a:cs typeface="B Titr" pitchFamily="2" charset="-78"/>
              </a:rPr>
              <a:t>تقريبا </a:t>
            </a:r>
            <a:r>
              <a:rPr lang="fa-IR" sz="2200" b="1" dirty="0" smtClean="0">
                <a:solidFill>
                  <a:srgbClr val="002060"/>
                </a:solidFill>
                <a:cs typeface="B Titr" pitchFamily="2" charset="-78"/>
              </a:rPr>
              <a:t>75درصد</a:t>
            </a:r>
            <a:endParaRPr lang="fa-IR" sz="2200" b="1" dirty="0">
              <a:solidFill>
                <a:srgbClr val="002060"/>
              </a:solidFill>
              <a:cs typeface="B Titr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sz="30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08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/>
            <a:r>
              <a:rPr lang="fa-IR" sz="2000" b="1" dirty="0" smtClean="0">
                <a:cs typeface="B Titr" pitchFamily="2" charset="-78"/>
              </a:rPr>
              <a:t>میزان عفونت هاي بيمارستاني و مرگ برحسب سال براساس موارد گزارش شده </a:t>
            </a:r>
            <a:br>
              <a:rPr lang="fa-IR" sz="2000" b="1" dirty="0" smtClean="0">
                <a:cs typeface="B Titr" pitchFamily="2" charset="-78"/>
              </a:rPr>
            </a:br>
            <a:r>
              <a:rPr lang="fa-IR" sz="2000" b="1" dirty="0" smtClean="0">
                <a:cs typeface="B Titr" pitchFamily="2" charset="-78"/>
              </a:rPr>
              <a:t>در نظام مراقبت عفونت هاي بيمارستاني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011376"/>
              </p:ext>
            </p:extLst>
          </p:nvPr>
        </p:nvGraphicFramePr>
        <p:xfrm>
          <a:off x="108106" y="1071545"/>
          <a:ext cx="8964488" cy="5859262"/>
        </p:xfrm>
        <a:graphic>
          <a:graphicData uri="http://schemas.openxmlformats.org/drawingml/2006/table">
            <a:tbl>
              <a:tblPr rtl="1"/>
              <a:tblGrid>
                <a:gridCol w="963168"/>
                <a:gridCol w="1083458"/>
                <a:gridCol w="1393541"/>
                <a:gridCol w="1646029"/>
                <a:gridCol w="1922203"/>
                <a:gridCol w="1956089"/>
              </a:tblGrid>
              <a:tr h="1371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سال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(تعداد بيمارستان)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تعداد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 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عفونت بيمارستاني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درصد عفونت بيمارستاني به تعداد بستری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تعدادمرگ مبتلايان به عفونت بيمارستاني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درصد مرگ مبتلايان به عفونت بيمارستاني به موارد عفونت بيمارستاني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B Roya" pitchFamily="2" charset="-78"/>
                        </a:rPr>
                        <a:t>درصد مرگ مبتلايان به عفونت بيمارستاني به كل مرگ در  بيمارستان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BDC"/>
                    </a:solidFill>
                  </a:tcPr>
                </a:tc>
              </a:tr>
              <a:tr h="54560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(100)86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10588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51217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(100)87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14979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2919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49707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(100)88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15387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2283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14.84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5.96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5680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(100)89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19541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13.80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6.20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5548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(366)90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38635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4261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4705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(388)91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52038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5015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5680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(394)92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Roy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60532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4848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4.9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3567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(409)93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63636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6728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10.6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3567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Roya" pitchFamily="2" charset="-78"/>
                        </a:rPr>
                        <a:t>(491)94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82950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6355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7.7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5.58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318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179" y="260648"/>
            <a:ext cx="8480414" cy="868346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000" b="1" dirty="0" smtClean="0">
                <a:cs typeface="B Titr" pitchFamily="2" charset="-78"/>
              </a:rPr>
              <a:t>درصد بروز عفونت هاي بيمارستاني برحسب دانشگاه براساس موارد گزارش شده در نظام مراقبت </a:t>
            </a:r>
            <a:r>
              <a:rPr lang="fa-IR" sz="2000" b="1" dirty="0" smtClean="0">
                <a:cs typeface="B Titr" pitchFamily="2" charset="-78"/>
              </a:rPr>
              <a:t>عفونت </a:t>
            </a:r>
            <a:r>
              <a:rPr lang="fa-IR" sz="2000" b="1" dirty="0" smtClean="0">
                <a:cs typeface="B Titr" pitchFamily="2" charset="-78"/>
              </a:rPr>
              <a:t>هاي بيمارستاني از 491بيمارستان در سال 1394</a:t>
            </a:r>
            <a:endParaRPr lang="fa-IR" sz="2000" b="1" dirty="0"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53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8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 smtClean="0">
                <a:cs typeface="B Titr" pitchFamily="2" charset="-78"/>
              </a:rPr>
              <a:t>نوع 491 </a:t>
            </a:r>
            <a:r>
              <a:rPr lang="fa-IR" sz="2000" b="1" dirty="0" err="1" smtClean="0">
                <a:cs typeface="B Titr" pitchFamily="2" charset="-78"/>
              </a:rPr>
              <a:t>بيمارستان</a:t>
            </a:r>
            <a:r>
              <a:rPr lang="fa-IR" sz="2000" b="1" dirty="0" smtClean="0">
                <a:cs typeface="B Titr" pitchFamily="2" charset="-78"/>
              </a:rPr>
              <a:t> مجري برنامه مراقبت عفونت هاي بيمارستاني در سال 1394</a:t>
            </a:r>
            <a:endParaRPr lang="fa-IR" sz="2200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2145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6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400" b="1" dirty="0" smtClean="0">
                <a:cs typeface="B Titr" pitchFamily="2" charset="-78"/>
              </a:rPr>
              <a:t>درصد تشخيص براساس تشخيص آزمايشگاهي و باليني در سال 1394</a:t>
            </a:r>
            <a:endParaRPr lang="fa-IR" sz="2400" dirty="0"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945890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 smtClean="0">
                <a:cs typeface="B Titr" pitchFamily="2" charset="-78"/>
              </a:rPr>
              <a:t>درصد عفونت هاي بيمارستاني برحسب جنس براساس موارد گزارش شده در نظام مراقبت </a:t>
            </a:r>
            <a:br>
              <a:rPr lang="fa-IR" sz="2000" b="1" dirty="0" smtClean="0">
                <a:cs typeface="B Titr" pitchFamily="2" charset="-78"/>
              </a:rPr>
            </a:br>
            <a:r>
              <a:rPr lang="fa-IR" sz="2000" b="1" dirty="0" smtClean="0">
                <a:cs typeface="B Titr" pitchFamily="2" charset="-78"/>
              </a:rPr>
              <a:t>عفونت هاي بيمارستاني از 491 بيمارستان در سال 1394</a:t>
            </a:r>
            <a:endParaRPr lang="fa-IR" sz="2000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426194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4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>
                <a:cs typeface="B Titr" pitchFamily="2" charset="-78"/>
              </a:rPr>
              <a:t>درصد</a:t>
            </a:r>
            <a:r>
              <a:rPr lang="fa-IR" sz="2000" b="1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Titr" pitchFamily="2" charset="-78"/>
              </a:rPr>
              <a:t>بروز</a:t>
            </a:r>
            <a:r>
              <a:rPr lang="fa-IR" sz="2000" b="1" dirty="0" smtClean="0">
                <a:cs typeface="B Titr" pitchFamily="2" charset="-78"/>
              </a:rPr>
              <a:t> و </a:t>
            </a:r>
            <a:r>
              <a:rPr lang="fa-I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Titr" pitchFamily="2" charset="-78"/>
              </a:rPr>
              <a:t>مرگ </a:t>
            </a:r>
            <a:r>
              <a:rPr lang="fa-IR" sz="2000" b="1" dirty="0" smtClean="0">
                <a:cs typeface="B Titr" pitchFamily="2" charset="-78"/>
              </a:rPr>
              <a:t>عفونت </a:t>
            </a:r>
            <a:r>
              <a:rPr lang="fa-IR" sz="2000" b="1" dirty="0">
                <a:cs typeface="B Titr" pitchFamily="2" charset="-78"/>
              </a:rPr>
              <a:t>بیمارستانی </a:t>
            </a:r>
            <a:r>
              <a:rPr lang="fa-IR" sz="2000" b="1" dirty="0" smtClean="0">
                <a:cs typeface="B Titr" pitchFamily="2" charset="-78"/>
              </a:rPr>
              <a:t>برحسب </a:t>
            </a:r>
            <a:r>
              <a:rPr lang="fa-IR" sz="2000" b="1" dirty="0">
                <a:cs typeface="B Titr" pitchFamily="2" charset="-78"/>
              </a:rPr>
              <a:t>نوع عفونت براساس موارد گزارش شده در نظام مراقبت عفونت </a:t>
            </a:r>
            <a:r>
              <a:rPr lang="fa-IR" sz="2000" b="1" dirty="0" smtClean="0">
                <a:cs typeface="B Titr" pitchFamily="2" charset="-78"/>
              </a:rPr>
              <a:t>های بیمارستانی </a:t>
            </a:r>
            <a:r>
              <a:rPr lang="fa-IR" sz="2000" b="1" dirty="0">
                <a:cs typeface="B Titr" pitchFamily="2" charset="-78"/>
              </a:rPr>
              <a:t>از </a:t>
            </a:r>
            <a:r>
              <a:rPr lang="fa-IR" sz="2000" b="1" dirty="0" smtClean="0">
                <a:cs typeface="B Titr" pitchFamily="2" charset="-78"/>
              </a:rPr>
              <a:t>491بيمارستان </a:t>
            </a:r>
            <a:r>
              <a:rPr lang="fa-IR" sz="2000" b="1" dirty="0">
                <a:cs typeface="B Titr" pitchFamily="2" charset="-78"/>
              </a:rPr>
              <a:t>در </a:t>
            </a:r>
            <a:r>
              <a:rPr lang="fa-IR" sz="2000" b="1" dirty="0" smtClean="0">
                <a:cs typeface="B Titr" pitchFamily="2" charset="-78"/>
              </a:rPr>
              <a:t>سال1394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02275"/>
              </p:ext>
            </p:extLst>
          </p:nvPr>
        </p:nvGraphicFramePr>
        <p:xfrm>
          <a:off x="323528" y="1628800"/>
          <a:ext cx="86616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18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Titr" pitchFamily="2" charset="-78"/>
              </a:rPr>
              <a:t>درصد</a:t>
            </a:r>
            <a:r>
              <a:rPr lang="fa-IR" sz="2000" b="1" dirty="0" smtClean="0">
                <a:cs typeface="B Titr" pitchFamily="2" charset="-78"/>
              </a:rPr>
              <a:t> </a:t>
            </a:r>
            <a:r>
              <a:rPr lang="fa-IR" sz="2000" b="1" dirty="0" smtClean="0">
                <a:solidFill>
                  <a:schemeClr val="accent6"/>
                </a:solidFill>
                <a:cs typeface="B Titr" pitchFamily="2" charset="-78"/>
              </a:rPr>
              <a:t>عفونت بیمارستانی </a:t>
            </a:r>
            <a:r>
              <a:rPr lang="fa-IR" sz="2000" b="1" dirty="0" smtClean="0">
                <a:cs typeface="B Titr" pitchFamily="2" charset="-78"/>
              </a:rPr>
              <a:t>و</a:t>
            </a:r>
            <a:r>
              <a:rPr lang="fa-I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> مرگ </a:t>
            </a:r>
            <a:r>
              <a:rPr lang="fa-IR" sz="2000" b="1" dirty="0" smtClean="0">
                <a:cs typeface="B Titr" pitchFamily="2" charset="-78"/>
              </a:rPr>
              <a:t>بيماران مبتلا به عفونت بيمارستاني برحسب سن براساس موارد گزارش شده در نظام مراقبت عفونت هاي </a:t>
            </a:r>
            <a:r>
              <a:rPr lang="fa-IR" sz="2000" b="1" dirty="0" err="1" smtClean="0">
                <a:cs typeface="B Titr" pitchFamily="2" charset="-78"/>
              </a:rPr>
              <a:t>بيمارس</a:t>
            </a:r>
            <a:r>
              <a:rPr lang="fa-IR" sz="2000" b="1" dirty="0" err="1">
                <a:cs typeface="B Titr" pitchFamily="2" charset="-78"/>
              </a:rPr>
              <a:t>تاني</a:t>
            </a:r>
            <a:r>
              <a:rPr lang="fa-IR" sz="2000" b="1" dirty="0">
                <a:cs typeface="B Titr" pitchFamily="2" charset="-78"/>
              </a:rPr>
              <a:t> از </a:t>
            </a:r>
            <a:r>
              <a:rPr lang="fa-IR" sz="2000" b="1" dirty="0" smtClean="0">
                <a:cs typeface="B Titr" pitchFamily="2" charset="-78"/>
              </a:rPr>
              <a:t>491 </a:t>
            </a:r>
            <a:r>
              <a:rPr lang="fa-IR" sz="2000" b="1" dirty="0" err="1" smtClean="0">
                <a:cs typeface="B Titr" pitchFamily="2" charset="-78"/>
              </a:rPr>
              <a:t>بيمارستان</a:t>
            </a:r>
            <a:r>
              <a:rPr lang="fa-IR" sz="2000" b="1" dirty="0" smtClean="0">
                <a:cs typeface="B Titr" pitchFamily="2" charset="-78"/>
              </a:rPr>
              <a:t> در سال 1394</a:t>
            </a:r>
            <a:endParaRPr lang="en-US" sz="2000" b="1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973200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>
                <a:cs typeface="B Titr" pitchFamily="2" charset="-78"/>
              </a:rPr>
              <a:t>درصد </a:t>
            </a:r>
            <a:r>
              <a:rPr lang="fa-IR" sz="2000" b="1" dirty="0">
                <a:solidFill>
                  <a:srgbClr val="FF7415"/>
                </a:solidFill>
                <a:cs typeface="B Titr" pitchFamily="2" charset="-78"/>
              </a:rPr>
              <a:t>عفونت هاي  بیمارستانی </a:t>
            </a:r>
            <a:r>
              <a:rPr lang="fa-IR" sz="2000" b="1" dirty="0" smtClean="0">
                <a:cs typeface="B Titr" pitchFamily="2" charset="-78"/>
              </a:rPr>
              <a:t>برحسب </a:t>
            </a:r>
            <a:r>
              <a:rPr lang="fa-IR" sz="2000" b="1" dirty="0">
                <a:cs typeface="B Titr" pitchFamily="2" charset="-78"/>
              </a:rPr>
              <a:t>بخش براساس موارد گزارش شده در نظام مراقبت </a:t>
            </a:r>
            <a:r>
              <a:rPr lang="fa-IR" sz="2000" b="1" dirty="0" smtClean="0">
                <a:cs typeface="B Titr" pitchFamily="2" charset="-78"/>
              </a:rPr>
              <a:t/>
            </a:r>
            <a:br>
              <a:rPr lang="fa-IR" sz="2000" b="1" dirty="0" smtClean="0">
                <a:cs typeface="B Titr" pitchFamily="2" charset="-78"/>
              </a:rPr>
            </a:br>
            <a:r>
              <a:rPr lang="fa-IR" sz="2000" b="1" dirty="0" smtClean="0">
                <a:cs typeface="B Titr" pitchFamily="2" charset="-78"/>
              </a:rPr>
              <a:t>عفونت </a:t>
            </a:r>
            <a:r>
              <a:rPr lang="fa-IR" sz="2000" b="1" dirty="0">
                <a:cs typeface="B Titr" pitchFamily="2" charset="-78"/>
              </a:rPr>
              <a:t>هاي بيمارستاني از </a:t>
            </a:r>
            <a:r>
              <a:rPr lang="fa-IR" sz="2000" b="1" dirty="0" smtClean="0">
                <a:cs typeface="B Titr" pitchFamily="2" charset="-78"/>
              </a:rPr>
              <a:t>491 بيمارستان </a:t>
            </a:r>
            <a:r>
              <a:rPr lang="fa-IR" sz="2000" b="1" dirty="0">
                <a:cs typeface="B Titr" pitchFamily="2" charset="-78"/>
              </a:rPr>
              <a:t>در سال </a:t>
            </a:r>
            <a:r>
              <a:rPr lang="fa-IR" sz="2000" b="1" dirty="0" smtClean="0">
                <a:cs typeface="B Titr" pitchFamily="2" charset="-78"/>
              </a:rPr>
              <a:t>1394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3023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99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Titr" pitchFamily="2" charset="-78"/>
              </a:rPr>
              <a:t>درصد</a:t>
            </a:r>
            <a:r>
              <a:rPr lang="fa-IR" sz="2000" b="1" dirty="0" smtClean="0">
                <a:solidFill>
                  <a:schemeClr val="accent6"/>
                </a:solidFill>
                <a:cs typeface="B Titr" pitchFamily="2" charset="-78"/>
              </a:rPr>
              <a:t> عفونت هاي  بیمارستانی </a:t>
            </a:r>
            <a:r>
              <a:rPr lang="fa-IR" sz="2000" b="1" dirty="0" smtClean="0">
                <a:cs typeface="B Titr" pitchFamily="2" charset="-78"/>
              </a:rPr>
              <a:t>و </a:t>
            </a:r>
            <a:r>
              <a:rPr lang="fa-I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>مرگ</a:t>
            </a:r>
            <a:r>
              <a:rPr lang="fa-IR" sz="2000" b="1" dirty="0" smtClean="0">
                <a:cs typeface="B Titr" pitchFamily="2" charset="-78"/>
              </a:rPr>
              <a:t> برحسب بخش براساس موارد گزارش شده در نظام مراقبت </a:t>
            </a:r>
            <a:r>
              <a:rPr lang="fa-IR" sz="2000" b="1" dirty="0" smtClean="0">
                <a:cs typeface="B Titr" pitchFamily="2" charset="-78"/>
              </a:rPr>
              <a:t>عفونت </a:t>
            </a:r>
            <a:r>
              <a:rPr lang="fa-IR" sz="2000" b="1" dirty="0" smtClean="0">
                <a:cs typeface="B Titr" pitchFamily="2" charset="-78"/>
              </a:rPr>
              <a:t>هاي بيمارستاني از 491بيمارستان در سال 1394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765155"/>
              </p:ext>
            </p:extLst>
          </p:nvPr>
        </p:nvGraphicFramePr>
        <p:xfrm>
          <a:off x="438468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1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 bwMode="auto">
          <a:xfrm>
            <a:off x="393071" y="583233"/>
            <a:ext cx="8429684" cy="2448272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fa-IR" sz="3000" b="1" dirty="0">
              <a:solidFill>
                <a:srgbClr val="FFFF00"/>
              </a:solidFill>
              <a:cs typeface="B Titr" pitchFamily="2" charset="-78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sz="30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521" y="1341554"/>
            <a:ext cx="7056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Titr" pitchFamily="2" charset="-78"/>
              </a:rPr>
              <a:t>نتایج نظام مراقبت عفونت های بيمارستانی  </a:t>
            </a:r>
          </a:p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Titr" pitchFamily="2" charset="-78"/>
              </a:rPr>
              <a:t>در کشور در سال 1394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3528" y="5157192"/>
            <a:ext cx="8640960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ششمین کنگره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cs typeface="B Titr" pitchFamily="2" charset="-78"/>
              </a:rPr>
              <a:t>تخصصی استانداردهای تجهیزات پزشکی و مواد حوزه کنترل عفونت و </a:t>
            </a:r>
            <a:r>
              <a:rPr lang="fa-IR" b="1" dirty="0" err="1" smtClean="0">
                <a:solidFill>
                  <a:srgbClr val="002060"/>
                </a:solidFill>
                <a:cs typeface="B Titr" pitchFamily="2" charset="-78"/>
              </a:rPr>
              <a:t>استریلیزاسیون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  </a:t>
            </a:r>
            <a:endParaRPr lang="en-US" b="1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شهریور 1395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573016"/>
            <a:ext cx="7056783" cy="1261884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Titr" pitchFamily="2" charset="-78"/>
              </a:rPr>
              <a:t>زهرا پزشکی</a:t>
            </a:r>
            <a:br>
              <a:rPr lang="fa-IR" sz="3200" b="1" dirty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400" b="1" dirty="0">
                <a:solidFill>
                  <a:srgbClr val="002060"/>
                </a:solidFill>
                <a:cs typeface="B Titr"/>
              </a:rPr>
              <a:t>کارشناس ارشد مرکز مدیریت بیماریهای واگیر</a:t>
            </a:r>
            <a:r>
              <a:rPr lang="fa-IR" sz="2800" b="1" dirty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2800" b="1" dirty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2000" b="1" dirty="0">
                <a:solidFill>
                  <a:srgbClr val="002060"/>
                </a:solidFill>
                <a:cs typeface="B Titr" pitchFamily="2" charset="-78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3528" y="6341258"/>
            <a:ext cx="7056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pezeshki@health.gov.ir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 smtClean="0">
                <a:cs typeface="B Titr" pitchFamily="2" charset="-78"/>
              </a:rPr>
              <a:t>درصد 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ميكرو</a:t>
            </a:r>
            <a:r>
              <a:rPr lang="fa-IR" sz="2000" b="1" dirty="0" smtClean="0">
                <a:solidFill>
                  <a:srgbClr val="FF9900"/>
                </a:solidFill>
                <a:cs typeface="B Titr" pitchFamily="2" charset="-78"/>
              </a:rPr>
              <a:t> 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ارگانيسم </a:t>
            </a:r>
            <a:r>
              <a:rPr lang="fa-IR" sz="2000" b="1" dirty="0" smtClean="0">
                <a:cs typeface="B Titr" pitchFamily="2" charset="-78"/>
              </a:rPr>
              <a:t>براساس موارد گزارش شده درنظام مراقبت عفونت هاي بيمارستاني </a:t>
            </a:r>
            <a:r>
              <a:rPr lang="fa-IR" sz="2000" b="1" dirty="0">
                <a:cs typeface="B Titr" pitchFamily="2" charset="-78"/>
              </a:rPr>
              <a:t>از </a:t>
            </a:r>
            <a:r>
              <a:rPr lang="fa-IR" sz="2000" b="1" dirty="0" smtClean="0">
                <a:cs typeface="B Titr" pitchFamily="2" charset="-78"/>
              </a:rPr>
              <a:t>491 </a:t>
            </a:r>
            <a:r>
              <a:rPr lang="fa-IR" sz="2000" b="1" dirty="0">
                <a:cs typeface="B Titr" pitchFamily="2" charset="-78"/>
              </a:rPr>
              <a:t>بيمارستان </a:t>
            </a:r>
            <a:r>
              <a:rPr lang="fa-IR" sz="2000" b="1" dirty="0" smtClean="0">
                <a:cs typeface="B Titr" pitchFamily="2" charset="-78"/>
              </a:rPr>
              <a:t>در سال 1394</a:t>
            </a:r>
            <a:endParaRPr lang="fa-IR" sz="2000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14871"/>
              </p:ext>
            </p:extLst>
          </p:nvPr>
        </p:nvGraphicFramePr>
        <p:xfrm>
          <a:off x="460889" y="1340768"/>
          <a:ext cx="822960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1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868346"/>
          </a:xfrm>
          <a:ln w="2540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a-IR" sz="2000" b="1" dirty="0" smtClean="0">
                <a:cs typeface="B Titr" pitchFamily="2" charset="-78"/>
              </a:rPr>
              <a:t>درصد </a:t>
            </a:r>
            <a:r>
              <a:rPr lang="fa-IR" sz="2000" b="1" dirty="0" smtClean="0">
                <a:solidFill>
                  <a:srgbClr val="CC3300"/>
                </a:solidFill>
                <a:cs typeface="B Titr" pitchFamily="2" charset="-78"/>
              </a:rPr>
              <a:t>اقدامات تهاجمي </a:t>
            </a:r>
            <a:r>
              <a:rPr lang="fa-IR" sz="2000" b="1" dirty="0" smtClean="0">
                <a:cs typeface="B Titr" pitchFamily="2" charset="-78"/>
              </a:rPr>
              <a:t>به كل عفونت هاي بيمارستاني براساس موارد گزارش شده در نظام مراقبت </a:t>
            </a:r>
            <a:r>
              <a:rPr lang="fa-IR" sz="2000" b="1" dirty="0" smtClean="0">
                <a:cs typeface="B Titr" pitchFamily="2" charset="-78"/>
              </a:rPr>
              <a:t>عفونت </a:t>
            </a:r>
            <a:r>
              <a:rPr lang="fa-IR" sz="2000" b="1" dirty="0" smtClean="0">
                <a:cs typeface="B Titr" pitchFamily="2" charset="-78"/>
              </a:rPr>
              <a:t>هاي بيمارستاني از 491 بیمارستان در سال 1394</a:t>
            </a:r>
            <a:endParaRPr lang="fa-IR" sz="2000" b="1" dirty="0"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480880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ECED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85000"/>
              </a:schemeClr>
            </a:extrusionClr>
            <a:contourClr>
              <a:schemeClr val="bg1">
                <a:lumMod val="50000"/>
              </a:schemeClr>
            </a:contourClr>
          </a:sp3d>
        </p:spPr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>
                <a:solidFill>
                  <a:srgbClr val="FFFF00"/>
                </a:solidFill>
                <a:latin typeface="+mj-lt"/>
                <a:ea typeface="+mj-ea"/>
                <a:cs typeface="B Titr" pitchFamily="2" charset="-78"/>
              </a:rPr>
              <a:t> </a:t>
            </a:r>
            <a:endParaRPr lang="en-US" sz="4400" b="1" dirty="0">
              <a:solidFill>
                <a:srgbClr val="FFFF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686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69984B-3BE9-43B3-8928-A2DA1EACC2D8}" type="slidenum">
              <a:rPr lang="ar-SA" smtClean="0"/>
              <a:pPr/>
              <a:t>22</a:t>
            </a:fld>
            <a:endParaRPr lang="en-US" smtClean="0"/>
          </a:p>
        </p:txBody>
      </p:sp>
      <p:pic>
        <p:nvPicPr>
          <p:cNvPr id="6" name="Picture 5" descr="orchid-magic-by-pe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214313"/>
            <a:ext cx="9031287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813" y="404664"/>
            <a:ext cx="875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با تشکراز توجه شما</a:t>
            </a:r>
            <a:endParaRPr lang="fa-IR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rgbClr val="FFCC00"/>
              </a:solidFill>
              <a:cs typeface="B Tit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1971" y="1916832"/>
            <a:ext cx="8229600" cy="45259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chemeClr val="tx1"/>
                </a:solidFill>
                <a:latin typeface="Arial" charset="0"/>
              </a:rPr>
              <a:t>مراقبت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(surveillance)</a:t>
            </a:r>
            <a:r>
              <a:rPr lang="fa-IR" b="1" dirty="0" smtClean="0">
                <a:solidFill>
                  <a:schemeClr val="tx1"/>
                </a:solidFill>
                <a:latin typeface="Arial" charset="0"/>
              </a:rPr>
              <a:t>عبارت است از جمع آوری، تجزیه و تحلیل و انتشار اطلاعات مربوط به یک رویداد بهداشتی مورد انتخاب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a-IR" b="1" dirty="0" smtClean="0">
              <a:solidFill>
                <a:schemeClr val="tx1"/>
              </a:solidFill>
              <a:latin typeface="Arial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chemeClr val="tx1"/>
                </a:solidFill>
              </a:rPr>
              <a:t>اطلاعات </a:t>
            </a:r>
            <a:r>
              <a:rPr lang="fa-IR" b="1" dirty="0">
                <a:solidFill>
                  <a:schemeClr val="tx1"/>
                </a:solidFill>
              </a:rPr>
              <a:t>برای </a:t>
            </a:r>
            <a:r>
              <a:rPr lang="fa-IR" b="1" dirty="0" smtClean="0">
                <a:solidFill>
                  <a:schemeClr val="tx1"/>
                </a:solidFill>
              </a:rPr>
              <a:t>ارزیابی و تعیین </a:t>
            </a:r>
            <a:r>
              <a:rPr lang="fa-IR" b="1" dirty="0">
                <a:solidFill>
                  <a:schemeClr val="tx1"/>
                </a:solidFill>
              </a:rPr>
              <a:t>نیاز عملیات بهداشت </a:t>
            </a:r>
            <a:r>
              <a:rPr lang="fa-IR" b="1" dirty="0" smtClean="0">
                <a:solidFill>
                  <a:schemeClr val="tx1"/>
                </a:solidFill>
              </a:rPr>
              <a:t>عمومی، برنامه ریزی های مربوطه بر ای انجام مداخلات </a:t>
            </a:r>
            <a:r>
              <a:rPr lang="fa-IR" b="1" dirty="0">
                <a:solidFill>
                  <a:schemeClr val="tx1"/>
                </a:solidFill>
              </a:rPr>
              <a:t>و </a:t>
            </a:r>
            <a:r>
              <a:rPr lang="fa-IR" b="1" dirty="0" smtClean="0">
                <a:solidFill>
                  <a:schemeClr val="tx1"/>
                </a:solidFill>
              </a:rPr>
              <a:t>ارزیابی </a:t>
            </a:r>
            <a:r>
              <a:rPr lang="fa-IR" b="1" dirty="0">
                <a:solidFill>
                  <a:schemeClr val="tx1"/>
                </a:solidFill>
              </a:rPr>
              <a:t>تاثیر برنامه ها به کار می رود.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a-IR" b="1" dirty="0" smtClean="0">
              <a:solidFill>
                <a:schemeClr val="tx1"/>
              </a:solidFill>
              <a:latin typeface="Arial" charset="0"/>
            </a:endParaRPr>
          </a:p>
          <a:p>
            <a:pPr algn="just"/>
            <a:endParaRPr lang="fa-IR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380" y="571249"/>
            <a:ext cx="7848052" cy="76944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4400" b="1" dirty="0">
                <a:solidFill>
                  <a:srgbClr val="FF9900"/>
                </a:solidFill>
                <a:cs typeface="B Titr" pitchFamily="2" charset="-78"/>
              </a:rPr>
              <a:t>تعریف</a:t>
            </a:r>
            <a:r>
              <a:rPr lang="fa-IR" sz="3600" b="1" dirty="0" smtClean="0">
                <a:solidFill>
                  <a:srgbClr val="FF9900"/>
                </a:solidFill>
                <a:cs typeface="B Titr" pitchFamily="2" charset="-78"/>
              </a:rPr>
              <a:t> مراقبت و کاربرد نظام مراقبت</a:t>
            </a:r>
            <a:endParaRPr lang="fa-IR" sz="3600" b="1" dirty="0">
              <a:solidFill>
                <a:srgbClr val="FF99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14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rgbClr val="FFCC00"/>
              </a:solidFill>
              <a:cs typeface="B Tit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1971" y="1916832"/>
            <a:ext cx="8229600" cy="45259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1">
            <a:normAutofit fontScale="92500" lnSpcReduction="2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r>
              <a:rPr lang="fa-IR" b="1" dirty="0">
                <a:solidFill>
                  <a:schemeClr val="tx1"/>
                </a:solidFill>
                <a:latin typeface="Arial" panose="020B0604020202020204" pitchFamily="34" charset="0"/>
              </a:rPr>
              <a:t>عفونتي است كه بر اثر بروز واكنش هاي سوء ناشي از وجود عامل عفوني يا سم آن پديد آمده و بيمار در زمان پذيرش نه مبتلا به آن بوده و نه در دوره كمون آن بوده </a:t>
            </a: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است</a:t>
            </a:r>
          </a:p>
          <a:p>
            <a:pPr algn="just">
              <a:buClr>
                <a:srgbClr val="FF7415"/>
              </a:buClr>
              <a:defRPr/>
            </a:pP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fa-I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براي </a:t>
            </a:r>
            <a:r>
              <a:rPr lang="fa-IR" b="1" dirty="0">
                <a:solidFill>
                  <a:schemeClr val="tx1"/>
                </a:solidFill>
                <a:latin typeface="Arial" panose="020B0604020202020204" pitchFamily="34" charset="0"/>
              </a:rPr>
              <a:t>اكثر عفونت ها اين زمان 48 ساعت پس از بستري شدن </a:t>
            </a:r>
            <a:r>
              <a:rPr lang="fa-IR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بيمار</a:t>
            </a: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a-IR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مي‌باشد</a:t>
            </a: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endParaRPr lang="fa-IR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بستري در </a:t>
            </a:r>
            <a:r>
              <a:rPr lang="fa-IR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بيمارستان</a:t>
            </a: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به معنای بستری </a:t>
            </a:r>
            <a:r>
              <a:rPr lang="fa-IR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بالاي</a:t>
            </a:r>
            <a:r>
              <a:rPr lang="fa-I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24 ساعت است. بنابراین در حال حاضر آمار برخی خدمات مانند اورژانس مد نظر نیست.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380" y="571249"/>
            <a:ext cx="7848052" cy="76944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solidFill>
                  <a:srgbClr val="FF9900"/>
                </a:solidFill>
                <a:cs typeface="B Titr" pitchFamily="2" charset="-78"/>
              </a:rPr>
              <a:t>تعریف عفونت بیمارستانی</a:t>
            </a:r>
            <a:endParaRPr lang="fa-IR" sz="4400" b="1" dirty="0">
              <a:solidFill>
                <a:srgbClr val="FF99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0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rgbClr val="FFCC00"/>
              </a:solidFill>
              <a:cs typeface="B Tit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1971" y="1916832"/>
            <a:ext cx="8229600" cy="45259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endParaRPr lang="fa-IR" b="1" dirty="0">
              <a:solidFill>
                <a:schemeClr val="tx1"/>
              </a:solidFill>
              <a:cs typeface="Mitra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8" y="1932217"/>
            <a:ext cx="33304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940134"/>
            <a:ext cx="3348489" cy="45026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44767"/>
            <a:ext cx="8147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a-IR" sz="2000" b="1" dirty="0">
                <a:solidFill>
                  <a:srgbClr val="075125"/>
                </a:solidFill>
              </a:rPr>
              <a:t>http://www.who.int/patientsafety/events/media/iran_infection_surv.pdf</a:t>
            </a:r>
            <a:endParaRPr lang="en-US" sz="2000" dirty="0">
              <a:solidFill>
                <a:srgbClr val="075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FF9900"/>
                </a:solidFill>
                <a:latin typeface="+mn-lt"/>
                <a:ea typeface="+mn-ea"/>
                <a:cs typeface="B Titr" pitchFamily="2" charset="-78"/>
              </a:rPr>
              <a:t>اهداف</a:t>
            </a:r>
            <a:r>
              <a:rPr lang="fa-IR" sz="4800" dirty="0">
                <a:solidFill>
                  <a:srgbClr val="FF9900"/>
                </a:solidFill>
                <a:cs typeface="B Titr" panose="00000700000000000000" pitchFamily="2" charset="-78"/>
              </a:rPr>
              <a:t> کلي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chemeClr val="tx2"/>
            </a:solidFill>
          </a:ln>
        </p:spPr>
        <p:txBody>
          <a:bodyPr/>
          <a:lstStyle/>
          <a:p>
            <a:pPr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r>
              <a:rPr lang="fa-IR" sz="3600" b="1" dirty="0"/>
              <a:t>كاهش مرگ و مير، ابتلاء و عوارض ابتلاء به عفونت‌هاي </a:t>
            </a:r>
            <a:r>
              <a:rPr lang="fa-IR" sz="3600" b="1" dirty="0" smtClean="0"/>
              <a:t>بيمارستاني</a:t>
            </a:r>
          </a:p>
          <a:p>
            <a:pPr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/>
              <a:t>کاهش </a:t>
            </a:r>
            <a:r>
              <a:rPr lang="fa-IR" sz="3600" b="1" dirty="0"/>
              <a:t>هزينه هاي بيمارستاني از طريق کاهش ميانگين بستري و کاهش مداخلات </a:t>
            </a:r>
            <a:r>
              <a:rPr lang="fa-IR" sz="3600" b="1" dirty="0" smtClean="0"/>
              <a:t>درماني</a:t>
            </a:r>
          </a:p>
          <a:p>
            <a:pPr algn="just">
              <a:buClr>
                <a:srgbClr val="FF7415"/>
              </a:buClr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/>
              <a:t>تأمين</a:t>
            </a:r>
            <a:r>
              <a:rPr lang="fa-IR" sz="3600" b="1" dirty="0"/>
              <a:t>، حفظ و ارتقاء سلامت افراد جامعه و رضايتمندي آنان از طريق کنترل عفونت </a:t>
            </a:r>
            <a:r>
              <a:rPr lang="fa-IR" sz="3600" b="1" dirty="0" err="1"/>
              <a:t>هاي</a:t>
            </a:r>
            <a:r>
              <a:rPr lang="fa-IR" sz="3600" b="1" dirty="0"/>
              <a:t> </a:t>
            </a:r>
            <a:r>
              <a:rPr lang="fa-IR" sz="3600" b="1" dirty="0" err="1" smtClean="0"/>
              <a:t>بيمارستاني</a:t>
            </a:r>
            <a:endParaRPr lang="en-US" sz="3600" b="1" dirty="0"/>
          </a:p>
          <a:p>
            <a:pPr algn="just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60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474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62"/>
            <a:ext cx="9065269" cy="68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 bwMode="auto">
          <a:xfrm>
            <a:off x="112544" y="908720"/>
            <a:ext cx="8928992" cy="4608512"/>
          </a:xfrm>
          <a:prstGeom prst="horizontalScroll">
            <a:avLst/>
          </a:prstGeom>
          <a:noFill/>
          <a:ln w="254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fa-IR" sz="3000" b="1" dirty="0">
              <a:solidFill>
                <a:srgbClr val="FFFF00"/>
              </a:solidFill>
              <a:cs typeface="B Titr" pitchFamily="2" charset="-78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900" b="1" dirty="0" smtClean="0">
                <a:solidFill>
                  <a:srgbClr val="002060"/>
                </a:solidFill>
                <a:cs typeface="B Titr" pitchFamily="2" charset="-78"/>
              </a:rPr>
              <a:t>خلاصه ای از یافته های نظام مراقبت عفونت های بيمارستانی در سال 1394</a:t>
            </a:r>
            <a:r>
              <a:rPr lang="fa-IR" sz="2700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2700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sz="27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57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591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 Roya</vt:lpstr>
      <vt:lpstr>B Titr</vt:lpstr>
      <vt:lpstr>Calibri</vt:lpstr>
      <vt:lpstr>Mitra</vt:lpstr>
      <vt:lpstr>Times New Roman</vt:lpstr>
      <vt:lpstr>Wingdings</vt:lpstr>
      <vt:lpstr>Office Theme</vt:lpstr>
      <vt:lpstr>PowerPoint Presentation</vt:lpstr>
      <vt:lpstr>      </vt:lpstr>
      <vt:lpstr>PowerPoint Presentation</vt:lpstr>
      <vt:lpstr>PowerPoint Presentation</vt:lpstr>
      <vt:lpstr>PowerPoint Presentation</vt:lpstr>
      <vt:lpstr>اهداف کلي</vt:lpstr>
      <vt:lpstr>PowerPoint Presentation</vt:lpstr>
      <vt:lpstr>PowerPoint Presentation</vt:lpstr>
      <vt:lpstr> خلاصه ای از یافته های نظام مراقبت عفونت های بيمارستانی در سال 1394 </vt:lpstr>
      <vt:lpstr>تعداد بيمارستان هايي كه ارزشيابي مي شوند: حدود 900  تعداد بيمارستاني كه برنامه را در سال 1394اجرا و پيگيري نمودند: 491  درصد بيمارستانهاي مجري برنامه مراقبت عفونت هاي بيمارستاني نسبت به كل بيمارستان هاي كشور : 55 درصد  تعداد تخت بستري در كشور:تقريبا 110000  تعداد تخت تحت پوشش برنامه: تقريبا 75درصد </vt:lpstr>
      <vt:lpstr>میزان عفونت هاي بيمارستاني و مرگ برحسب سال براساس موارد گزارش شده  در نظام مراقبت عفونت هاي بيمارستاني</vt:lpstr>
      <vt:lpstr>PowerPoint Presentation</vt:lpstr>
      <vt:lpstr>نوع 491 بيمارستان مجري برنامه مراقبت عفونت هاي بيمارستاني در سال 1394</vt:lpstr>
      <vt:lpstr>درصد تشخيص براساس تشخيص آزمايشگاهي و باليني در سال 1394</vt:lpstr>
      <vt:lpstr>درصد عفونت هاي بيمارستاني برحسب جنس براساس موارد گزارش شده در نظام مراقبت  عفونت هاي بيمارستاني از 491 بيمارستان در سال 1394</vt:lpstr>
      <vt:lpstr>درصد بروز و مرگ عفونت بیمارستانی برحسب نوع عفونت براساس موارد گزارش شده در نظام مراقبت عفونت های بیمارستانی از 491بيمارستان در سال1394</vt:lpstr>
      <vt:lpstr>درصد عفونت بیمارستانی و مرگ بيماران مبتلا به عفونت بيمارستاني برحسب سن براساس موارد گزارش شده در نظام مراقبت عفونت هاي بيمارستاني از 491 بيمارستان در سال 1394</vt:lpstr>
      <vt:lpstr>درصد عفونت هاي  بیمارستانی برحسب بخش براساس موارد گزارش شده در نظام مراقبت  عفونت هاي بيمارستاني از 491 بيمارستان در سال 1394</vt:lpstr>
      <vt:lpstr>درصد عفونت هاي  بیمارستانی و مرگ برحسب بخش براساس موارد گزارش شده در نظام مراقبت عفونت هاي بيمارستاني از 491بيمارستان در سال 1394</vt:lpstr>
      <vt:lpstr>درصد ميكرو ارگانيسم براساس موارد گزارش شده درنظام مراقبت عفونت هاي بيمارستاني از 491 بيمارستان در سال 1394</vt:lpstr>
      <vt:lpstr>درصد اقدامات تهاجمي به كل عفونت هاي بيمارستاني براساس موارد گزارش شده در نظام مراقبت عفونت هاي بيمارستاني از 491 بیمارستان در سال 1394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pezeshki</dc:creator>
  <cp:lastModifiedBy>Hassan</cp:lastModifiedBy>
  <cp:revision>721</cp:revision>
  <dcterms:created xsi:type="dcterms:W3CDTF">2011-12-18T08:01:35Z</dcterms:created>
  <dcterms:modified xsi:type="dcterms:W3CDTF">2016-08-28T04:11:38Z</dcterms:modified>
</cp:coreProperties>
</file>