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1" r:id="rId2"/>
    <p:sldId id="273" r:id="rId3"/>
    <p:sldId id="256" r:id="rId4"/>
    <p:sldId id="262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9" r:id="rId15"/>
    <p:sldId id="267" r:id="rId16"/>
    <p:sldId id="268" r:id="rId17"/>
    <p:sldId id="270" r:id="rId18"/>
    <p:sldId id="272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iloochi-na\Desktop\&#1583;&#1585;&#1589;&#1583;%20&#1601;&#1585;&#1575;&#1608;&#1575;&#1606;&#17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iloochi-na\Desktop\&#1583;&#1585;&#1589;&#1583;%20&#1601;&#1585;&#1575;&#1608;&#1575;&#1606;&#174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iloochi-na\Desktop\&#1583;&#1585;&#1589;&#1583;%20&#1601;&#1585;&#1575;&#1608;&#1575;&#1606;&#174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200" b="0"/>
              <a:t>انواع</a:t>
            </a:r>
            <a:r>
              <a:rPr lang="fa-IR" sz="1200" b="0" baseline="0"/>
              <a:t> قارچ های کپکی جدا شده</a:t>
            </a:r>
            <a:endParaRPr lang="en-US" sz="1200" b="0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Sheet1!$A$1:$A$7</c:f>
              <c:strCache>
                <c:ptCount val="7"/>
                <c:pt idx="0">
                  <c:v>کلادسپوریوم</c:v>
                </c:pt>
                <c:pt idx="1">
                  <c:v>پنی سیلیوم</c:v>
                </c:pt>
                <c:pt idx="2">
                  <c:v>کاندیدا</c:v>
                </c:pt>
                <c:pt idx="3">
                  <c:v>آلترناریا</c:v>
                </c:pt>
                <c:pt idx="4">
                  <c:v>آسپرژیلوس</c:v>
                </c:pt>
                <c:pt idx="5">
                  <c:v>فوزاریوم</c:v>
                </c:pt>
                <c:pt idx="6">
                  <c:v>رود و نزولا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43.24</c:v>
                </c:pt>
                <c:pt idx="1">
                  <c:v>24.32</c:v>
                </c:pt>
                <c:pt idx="2">
                  <c:v>40.54</c:v>
                </c:pt>
                <c:pt idx="3">
                  <c:v>18.91</c:v>
                </c:pt>
                <c:pt idx="4">
                  <c:v>13.51</c:v>
                </c:pt>
                <c:pt idx="5">
                  <c:v>2.7</c:v>
                </c:pt>
                <c:pt idx="6">
                  <c:v>2.7</c:v>
                </c:pt>
              </c:numCache>
            </c:numRef>
          </c:val>
        </c:ser>
        <c:gapWidth val="75"/>
        <c:overlap val="40"/>
        <c:axId val="79845632"/>
        <c:axId val="80011264"/>
      </c:barChart>
      <c:catAx>
        <c:axId val="79845632"/>
        <c:scaling>
          <c:orientation val="maxMin"/>
        </c:scaling>
        <c:axPos val="b"/>
        <c:majorTickMark val="none"/>
        <c:tickLblPos val="nextTo"/>
        <c:crossAx val="80011264"/>
        <c:crosses val="autoZero"/>
        <c:auto val="1"/>
        <c:lblAlgn val="ctr"/>
        <c:lblOffset val="100"/>
      </c:catAx>
      <c:valAx>
        <c:axId val="80011264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crossAx val="7984563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100" b="0"/>
              <a:t>انواع</a:t>
            </a:r>
            <a:r>
              <a:rPr lang="fa-IR" sz="1100" b="0" baseline="0"/>
              <a:t> قارچ های کپکی جدا شده از هوا</a:t>
            </a:r>
            <a:endParaRPr lang="en-US" b="0"/>
          </a:p>
        </c:rich>
      </c:tx>
      <c:layout>
        <c:manualLayout>
          <c:xMode val="edge"/>
          <c:yMode val="edge"/>
          <c:x val="0.33692456184912634"/>
          <c:y val="6.7643742953776773E-2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Sheet2!$A$1:$A$7</c:f>
              <c:strCache>
                <c:ptCount val="7"/>
                <c:pt idx="0">
                  <c:v>کلادسپوریوم</c:v>
                </c:pt>
                <c:pt idx="1">
                  <c:v>پنی سیلیوم</c:v>
                </c:pt>
                <c:pt idx="2">
                  <c:v>کاندیدا</c:v>
                </c:pt>
                <c:pt idx="3">
                  <c:v>آلترناریا</c:v>
                </c:pt>
                <c:pt idx="4">
                  <c:v>آسپرژیلوس</c:v>
                </c:pt>
                <c:pt idx="5">
                  <c:v>فوزاریوم</c:v>
                </c:pt>
                <c:pt idx="6">
                  <c:v>رود و نزولا</c:v>
                </c:pt>
              </c:strCache>
            </c:strRef>
          </c:cat>
          <c:val>
            <c:numRef>
              <c:f>Sheet2!$B$1:$B$7</c:f>
              <c:numCache>
                <c:formatCode>General</c:formatCode>
                <c:ptCount val="7"/>
                <c:pt idx="0">
                  <c:v>55.55</c:v>
                </c:pt>
                <c:pt idx="1">
                  <c:v>29.62</c:v>
                </c:pt>
                <c:pt idx="2">
                  <c:v>29.62</c:v>
                </c:pt>
                <c:pt idx="3">
                  <c:v>22.22</c:v>
                </c:pt>
                <c:pt idx="4">
                  <c:v>14.81</c:v>
                </c:pt>
                <c:pt idx="5">
                  <c:v>3.7</c:v>
                </c:pt>
                <c:pt idx="6">
                  <c:v>3.7</c:v>
                </c:pt>
              </c:numCache>
            </c:numRef>
          </c:val>
        </c:ser>
        <c:gapWidth val="75"/>
        <c:overlap val="40"/>
        <c:axId val="82241792"/>
        <c:axId val="83496960"/>
      </c:barChart>
      <c:catAx>
        <c:axId val="82241792"/>
        <c:scaling>
          <c:orientation val="maxMin"/>
        </c:scaling>
        <c:axPos val="b"/>
        <c:majorTickMark val="none"/>
        <c:tickLblPos val="nextTo"/>
        <c:crossAx val="83496960"/>
        <c:crosses val="autoZero"/>
        <c:auto val="1"/>
        <c:lblAlgn val="ctr"/>
        <c:lblOffset val="100"/>
      </c:catAx>
      <c:valAx>
        <c:axId val="83496960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crossAx val="822417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200"/>
              <a:t>انواع</a:t>
            </a:r>
            <a:r>
              <a:rPr lang="fa-IR" sz="1200" baseline="0"/>
              <a:t> کپک های جدا شده سطوح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Sheet3!$A$1:$A$7</c:f>
              <c:strCache>
                <c:ptCount val="7"/>
                <c:pt idx="0">
                  <c:v>کلادسپوریوم</c:v>
                </c:pt>
                <c:pt idx="1">
                  <c:v>پنی سیلیوم</c:v>
                </c:pt>
                <c:pt idx="2">
                  <c:v>کاندیدا</c:v>
                </c:pt>
                <c:pt idx="3">
                  <c:v>آلترناریا</c:v>
                </c:pt>
                <c:pt idx="4">
                  <c:v>آسپرژیلوس</c:v>
                </c:pt>
                <c:pt idx="5">
                  <c:v>فوزاریوم</c:v>
                </c:pt>
                <c:pt idx="6">
                  <c:v>رود و نزولا</c:v>
                </c:pt>
              </c:strCache>
            </c:strRef>
          </c:cat>
          <c:val>
            <c:numRef>
              <c:f>Sheet3!$B$1:$B$7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70</c:v>
                </c:pt>
                <c:pt idx="3">
                  <c:v>10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gapWidth val="75"/>
        <c:overlap val="40"/>
        <c:axId val="83526016"/>
        <c:axId val="83527552"/>
      </c:barChart>
      <c:catAx>
        <c:axId val="83526016"/>
        <c:scaling>
          <c:orientation val="maxMin"/>
        </c:scaling>
        <c:axPos val="b"/>
        <c:majorTickMark val="none"/>
        <c:tickLblPos val="nextTo"/>
        <c:crossAx val="83527552"/>
        <c:crosses val="autoZero"/>
        <c:auto val="1"/>
        <c:lblAlgn val="ctr"/>
        <c:lblOffset val="100"/>
      </c:catAx>
      <c:valAx>
        <c:axId val="83527552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crossAx val="835260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2A4A79-634A-4070-8AC6-438968D16215}" type="datetimeFigureOut">
              <a:rPr lang="fa-IR" smtClean="0"/>
              <a:pPr/>
              <a:t>1437/11/19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A53834-8092-4914-9ED0-51F0F1C0999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3" descr="C:\Documents and Settings\aligol\Desktop\besmellah-www.khamenei313.ir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43174" y="1142984"/>
            <a:ext cx="42148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3971940"/>
          </a:xfrm>
        </p:spPr>
        <p:txBody>
          <a:bodyPr/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بین نمونه های هوا کلادوسپوریوم  55.55در صد پنی سیلیوم 29.62 درصد کاندیدا 29.62در صد آلترناریا 22.22 درصد آسپرژیلوس 14.81 در صد فوزاریوم 3.70 درصد رودوترولا 3.70 درصد(نمودار 2)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229600" cy="1143000"/>
          </a:xfrm>
        </p:spPr>
        <p:txBody>
          <a:bodyPr/>
          <a:lstStyle/>
          <a:p>
            <a:pPr algn="ctr"/>
            <a:r>
              <a:rPr lang="fa-IR" sz="3200" dirty="0">
                <a:cs typeface="B Homa" pitchFamily="2" charset="-78"/>
              </a:rPr>
              <a:t>نمودار </a:t>
            </a:r>
            <a:r>
              <a:rPr lang="fa-IR" sz="3200" dirty="0" smtClean="0">
                <a:cs typeface="B Homa" pitchFamily="2" charset="-78"/>
              </a:rPr>
              <a:t>شماره 2</a:t>
            </a:r>
            <a:endParaRPr lang="fa-IR" sz="3200" dirty="0">
              <a:cs typeface="B Homa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7456"/>
            <a:ext cx="8229600" cy="3757626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بین نمونه های سطوح کلادوسپوریوم 10در صد پنی سیلیوم 10 درصد کاندیدا 70در صد آلترناریا 10 درصد آسپرژیلوس 10 در صد فوزاریوم صفر رودوترولا صفر (نمودار 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357826"/>
            <a:ext cx="8229600" cy="1143000"/>
          </a:xfrm>
        </p:spPr>
        <p:txBody>
          <a:bodyPr/>
          <a:lstStyle/>
          <a:p>
            <a:pPr algn="ctr"/>
            <a:r>
              <a:rPr lang="fa-IR" sz="3200" dirty="0">
                <a:cs typeface="B Homa" pitchFamily="2" charset="-78"/>
              </a:rPr>
              <a:t>نمودار </a:t>
            </a:r>
            <a:r>
              <a:rPr lang="fa-IR" sz="3200" dirty="0" smtClean="0">
                <a:cs typeface="B Homa" pitchFamily="2" charset="-78"/>
              </a:rPr>
              <a:t>شماره 3</a:t>
            </a:r>
            <a:endParaRPr lang="fa-IR" sz="3200" dirty="0">
              <a:cs typeface="B Hom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آلودگی. قارچی هوا ، محیط ، وسایل و تجهیزات اتاق عمل و بخشهای مراقبت ویژه می تواند یک عامل بالقوه برای ایجاد عفونتهای بیمارستانی باشد. (1،3،5،4،7 بدلی) (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3و4 عبدالهی).</a:t>
            </a:r>
          </a:p>
          <a:p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حدود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10 %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عفونت های بیمارستانی درافراد باضعف سیستم ایمنی و یا بیماران بستری بدون بیماری زمینه ای ناشی از ارگانیسم هایی است که از طریق هوا منتقل میشوند(8 عبدالهی)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.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بحث و نتیجه گیری  </a:t>
            </a:r>
            <a:endParaRPr lang="fa-IR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مطالعات مختلفی که درکشورهای دیگر صورت گرفته نشان دهنده این است که قارج هایی مانند کاندیدا آلیکنس و گونه های مختلف آسپرژیلوس و کلادوسپوریوم شایعترین قارچ های آلوده کننده هوا هستند (9و12 عبدالهی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).</a:t>
            </a:r>
          </a:p>
          <a:p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درمطالعه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en-US" b="1" dirty="0" err="1">
                <a:latin typeface="Calibri" pitchFamily="34" charset="0"/>
                <a:ea typeface="Calibri" pitchFamily="34" charset="0"/>
                <a:cs typeface="B Nazanin" pitchFamily="2" charset="-78"/>
              </a:rPr>
              <a:t>Perdelli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و همکاران که در ده بیمارستان کشور ایتالیاصورت گرفته پنی سیلیوم شایعترین قارچ یافت شده درهوا و کلادوسپوریوم وآسپرژیلوس در ردههای بعدی قرار داشته اند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9).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عبدالهی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).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fa-IR" sz="3800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درمطالعه عبدالهی کلادوسپوریوم وپنی سیلیوم شایعترین ارگانیسم های جدا شده از هوای بخش های بیمارستان بویژه بخش جراحی قلب و مراقبت های ویژه بودند،ولی آسپرژیلوس که ازقارچ های شایع و خطرساز می باشد از فراوانی محدودی برخوردار بود. (عبدالهی</a:t>
            </a:r>
            <a:r>
              <a:rPr lang="fa-IR" sz="3800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).</a:t>
            </a:r>
          </a:p>
          <a:p>
            <a:endParaRPr lang="en-US" sz="3800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sz="3800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بررسی های زینی و هدایتی از هوای بخش های مختلف 3 بیمارستان تهران قارچهای غالب پنی سیلیوم ، کلادوسپوریوم و آسپرژیلوس بودند.( 4 بدلی</a:t>
            </a:r>
            <a:r>
              <a:rPr lang="fa-IR" sz="3800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)</a:t>
            </a:r>
          </a:p>
          <a:p>
            <a:endParaRPr lang="en-US" sz="3800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sz="3800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مطالعه حاضر نیز نتایج حاکی از آن است که شایع ترین قارچ ها در هوای اتاقهای عمل و </a:t>
            </a:r>
            <a:r>
              <a:rPr lang="fa-IR" sz="3800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ویژه </a:t>
            </a:r>
            <a:r>
              <a:rPr lang="fa-IR" sz="3800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به ترتیب  کلادوسپوریوم ، پنی سیلیوم ، کاندیدا ، آلترناریا و سپس آسپرژیلوس می باشند. </a:t>
            </a:r>
            <a:endParaRPr lang="en-US" sz="3800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214974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طبق پیشنهاد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en-US" b="1" dirty="0" err="1">
                <a:latin typeface="Calibri" pitchFamily="34" charset="0"/>
                <a:ea typeface="Calibri" pitchFamily="34" charset="0"/>
                <a:cs typeface="B Nazanin" pitchFamily="2" charset="-78"/>
              </a:rPr>
              <a:t>Streifel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بیمارستان هایی که از فیلتر جهت تصفیه هوا استفاده می کنند حد غلظت اسپورهاي قارچی در هوا برابر با 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CFU/m3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15  قابل قبول 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است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. </a:t>
            </a:r>
            <a:endParaRPr lang="fa-IR" b="1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اگر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این عدد مبنا قرار گیرد، بیمارستان مورد مطالعه ما با تعداد 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CFU/m3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190  فاصله زیادي با آن دارد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. </a:t>
            </a:r>
            <a:endParaRPr lang="fa-IR" b="1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اگر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اتاق عمل جزء دسته بندي هاي اتاق هاي پاك قرار داده شود، طبق مطالعات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en-US" b="1" dirty="0" err="1">
                <a:latin typeface="Calibri" pitchFamily="34" charset="0"/>
                <a:ea typeface="Calibri" pitchFamily="34" charset="0"/>
                <a:cs typeface="B Nazanin" pitchFamily="2" charset="-78"/>
              </a:rPr>
              <a:t>Chih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-Shan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براي اتاق عمل با کلاس اتاق پاك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100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هیچ قارچی مشاهده نشده است و براي اتاق عمل با کلاس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10000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میانگین آلودگی قارچی مشاهده شده برابر 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CFU/m3 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4 می باشد. (14 عزیزی فر)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راهکار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17" descr="vnju868ik87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41275" y="0"/>
            <a:ext cx="9185275" cy="7172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720" y="5934670"/>
            <a:ext cx="493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5400" dirty="0" smtClean="0">
                <a:solidFill>
                  <a:srgbClr val="92D050"/>
                </a:solidFill>
                <a:cs typeface="B Homa" pitchFamily="2" charset="-78"/>
              </a:rPr>
              <a:t>تشکر از توجه شما</a:t>
            </a:r>
            <a:endParaRPr lang="fa-IR" sz="5400" dirty="0">
              <a:solidFill>
                <a:srgbClr val="92D050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5400" b="1" dirty="0" smtClean="0">
                <a:solidFill>
                  <a:srgbClr val="002060"/>
                </a:solidFill>
                <a:cs typeface="B Tabassom" pitchFamily="2" charset="-78"/>
              </a:rPr>
              <a:t>بررسی آلودگی قارچی در اتاق های عمل و بخش های مراقبت ویژه در بیمارستان شهید بهشتی کاشان</a:t>
            </a:r>
            <a:endParaRPr lang="fa-IR" sz="5400" b="1" dirty="0">
              <a:solidFill>
                <a:srgbClr val="002060"/>
              </a:solidFill>
              <a:cs typeface="B Tabassom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-285776"/>
            <a:ext cx="7772400" cy="1470025"/>
          </a:xfrm>
        </p:spPr>
        <p:txBody>
          <a:bodyPr/>
          <a:lstStyle/>
          <a:p>
            <a:pPr lvl="0" algn="ctr"/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مقدمه</a:t>
            </a:r>
            <a:endParaRPr lang="fa-IR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929618" cy="5286412"/>
          </a:xfrm>
        </p:spPr>
        <p:txBody>
          <a:bodyPr>
            <a:normAutofit/>
          </a:bodyPr>
          <a:lstStyle/>
          <a:p>
            <a:pPr lvl="0" algn="r"/>
            <a:r>
              <a:rPr kumimoji="0" lang="fa-I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کپک ها بیشتر بصورت قارچ درروی زمین یافت می شوند و تقریبا 25%جرم زنده زمین را تشکیل می دهند(1).اسپور قارچها تقریبا درهمه جا وجود دارند تعداد و گستردگی زیاد اسپورهای قارچی و انتشاروسیع آنها مقدمه ای برای ایجاد شکل های مختلف بیماری درافراد با میزان سلامتی متفاوت است(3)</a:t>
            </a:r>
            <a:endParaRPr kumimoji="0" lang="fa-I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26055"/>
          </a:xfrm>
        </p:spPr>
        <p:txBody>
          <a:bodyPr>
            <a:noAutofit/>
          </a:bodyPr>
          <a:lstStyle/>
          <a:p>
            <a:r>
              <a:rPr lang="fa-IR" sz="3200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آلودگی قارچی موجود در فضاهای سربسته از جمله بیمارستانها ، ازنظرتعداد و نوع قارچ  میتواند با فضای بیرون یکسان باشد .اگروسایل و محیط داخلی بیمارستان دراثرعدم رعایت موازین بهداشتی خود تولید کننده آلودگیهای قارچی نباشند ٬این آلودگی ها میتواند ناشی از ورود هوای تصفیه نشده و یا حتی تصفیه شده بیرون به داخل بیمارستان باشد.عوامل موثر در آلودگی بیمارستانها  عبارتند از :1-کیفیت هوای ورودی 2- تعداد پرسنل 3-  درجه آلودگی 4- نوع تهویه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این بررسی به صورت مطالعه توصیفی در مجتمع آموزشی درمانی شهید بهشتی کاشان در طی ماه های تیر و خرداد  سال 1391 انجام گردید در این بررسی سه بخش 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ICU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و یک بخش 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NICU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 برای نمونه برداری انتخاب 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گردید.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b="1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از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بین روش های متعدد روش پلیت باز جهت تعیین میزان انواع آلودگی های قارچی در هوای بخش های فوق الذکر انتخاب گردید.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9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مواد وچگونگی </a:t>
            </a:r>
            <a:r>
              <a:rPr lang="fa-IR" sz="49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بررسی</a:t>
            </a:r>
            <a:endParaRPr lang="fa-I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روش پلیت باز ارزان٬ساده و معتبر است و با توجه به اینکه همه بیمارستان های ایران از روش های پیشرفته و امکانات لازم برخوردار نمی باشند از این روش ساده استفاده 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شد به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اینصورت که پلیت های حاوی محیط سابورودکستروز آگار  درقسمت های مختلف اتاق عمل و بخشهای ویژه در ارتفاع 1.5 متر بالاتر از کف اتاق قرارداده شدند پلیت ها به مدت 15 دقیقه در مجاورت هوای باز گذاشته شد و آنگاه پس از گذاشتن درب پلیت ها و بستن درب  آنها به وسیله نوار چسب و نوشتن مشخصات محل برداشت٬ زمان و تاریخ نمونه برداری به آزمایشگاه انتقال داده 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شدند.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58204" cy="5072098"/>
          </a:xfrm>
        </p:spPr>
        <p:txBody>
          <a:bodyPr>
            <a:no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به منظورکشت قارچی سطوح  نمونه گیری با سواپ استریل مرطوب از نقاط مختلف بخشهای مورد نظر انجام وبه محیط کشت تلقیح گردید.نمونه ها تا مدت یک ماه در حرارت آزمایشگاه (25-27</a:t>
            </a:r>
            <a:r>
              <a:rPr lang="en-US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0c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)نگهداری شده و در طی آن مدت به طور متناوب هر چند روز یکبار از نظر شکل ظاهری و زمان رشد کلنی  قارچی مورد بررسی قرارگرفتند 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و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سایر مشخصات آنها را بررسی کرده و برای مشخص کردن گونه های قارچی از روش های تشخیص قارچ شناسی شامل بررسی مستقیم ,تهیه تیزمانیت و اسلاید کالچر و کشت استفاده شد.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ادامه</a:t>
            </a:r>
            <a:endParaRPr lang="fa-I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این بررسی 37٬ پلیت از هوا و 41 نمونه از وسایل اتاق های عمل و بخش های ویژه مورد مطالعه قرارگرفت که 43/ 47 درصد پلیت ها از نظر رشد قارچی مثبت بودند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.</a:t>
            </a:r>
          </a:p>
          <a:p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مجموعا 190 کلنی قارچی جدا گردیدکه به ترتیب فراوانی  قارچهای  جدا شده شامل:کلادوسپوریوم 43.24 در صد پنی سیلیوم 24.32 درصد کاندیدا 40.54 در صد آلترناریا 18.91 درصد آسپرژیلوس 13.51 در صد فوزاریوم 2.70 درصد رودوترولا 2.70 درصد بودند.(نمودار 1)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9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نتایج</a:t>
            </a:r>
            <a:endParaRPr lang="fa-I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285728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5857892"/>
            <a:ext cx="5614998" cy="796908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Homa" pitchFamily="2" charset="-78"/>
              </a:rPr>
              <a:t>نمودار شماره 1</a:t>
            </a:r>
            <a:endParaRPr lang="fa-IR" sz="3200" dirty="0">
              <a:cs typeface="B Homa" pitchFamily="2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934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مقدمه</vt:lpstr>
      <vt:lpstr>ادامه</vt:lpstr>
      <vt:lpstr>مواد وچگونگی بررسی</vt:lpstr>
      <vt:lpstr>ادامه</vt:lpstr>
      <vt:lpstr>ادامه</vt:lpstr>
      <vt:lpstr>نتایج</vt:lpstr>
      <vt:lpstr>نمودار شماره 1</vt:lpstr>
      <vt:lpstr>ادامه</vt:lpstr>
      <vt:lpstr>نمودار شماره 2</vt:lpstr>
      <vt:lpstr>ادامه</vt:lpstr>
      <vt:lpstr>نمودار شماره 3</vt:lpstr>
      <vt:lpstr>بحث و نتیجه گیری  </vt:lpstr>
      <vt:lpstr>ادامه</vt:lpstr>
      <vt:lpstr>ادامه</vt:lpstr>
      <vt:lpstr>راهکار</vt:lpstr>
      <vt:lpstr>Slide 18</vt:lpstr>
    </vt:vector>
  </TitlesOfParts>
  <Company>Parsa Pardaz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</dc:title>
  <dc:creator>ziloochi-na</dc:creator>
  <cp:lastModifiedBy>user</cp:lastModifiedBy>
  <cp:revision>6</cp:revision>
  <dcterms:created xsi:type="dcterms:W3CDTF">2016-08-17T07:03:58Z</dcterms:created>
  <dcterms:modified xsi:type="dcterms:W3CDTF">2016-08-22T07:16:40Z</dcterms:modified>
</cp:coreProperties>
</file>